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sldIdLst>
    <p:sldId id="256" r:id="rId2"/>
    <p:sldId id="282" r:id="rId3"/>
    <p:sldId id="787" r:id="rId4"/>
    <p:sldId id="781" r:id="rId5"/>
    <p:sldId id="788" r:id="rId6"/>
    <p:sldId id="790" r:id="rId7"/>
    <p:sldId id="791" r:id="rId8"/>
    <p:sldId id="792" r:id="rId9"/>
    <p:sldId id="795" r:id="rId10"/>
    <p:sldId id="794" r:id="rId11"/>
    <p:sldId id="793" r:id="rId12"/>
    <p:sldId id="796" r:id="rId13"/>
    <p:sldId id="602" r:id="rId14"/>
    <p:sldId id="273" r:id="rId15"/>
    <p:sldId id="274"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781"/>
            <p14:sldId id="788"/>
            <p14:sldId id="790"/>
            <p14:sldId id="791"/>
            <p14:sldId id="792"/>
            <p14:sldId id="795"/>
            <p14:sldId id="794"/>
            <p14:sldId id="793"/>
            <p14:sldId id="796"/>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9" autoAdjust="0"/>
    <p:restoredTop sz="96447" autoAdjust="0"/>
  </p:normalViewPr>
  <p:slideViewPr>
    <p:cSldViewPr snapToGrid="0">
      <p:cViewPr varScale="1">
        <p:scale>
          <a:sx n="68" d="100"/>
          <a:sy n="68" d="100"/>
        </p:scale>
        <p:origin x="660" y="7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8.wmf"/><Relationship Id="rId7" Type="http://schemas.openxmlformats.org/officeDocument/2006/relationships/image" Target="../media/image22.wmf"/><Relationship Id="rId2" Type="http://schemas.openxmlformats.org/officeDocument/2006/relationships/image" Target="../media/image17.wmf"/><Relationship Id="rId1" Type="http://schemas.openxmlformats.org/officeDocument/2006/relationships/image" Target="../media/image16.wmf"/><Relationship Id="rId6" Type="http://schemas.openxmlformats.org/officeDocument/2006/relationships/image" Target="../media/image21.wmf"/><Relationship Id="rId5" Type="http://schemas.openxmlformats.org/officeDocument/2006/relationships/image" Target="../media/image20.wmf"/><Relationship Id="rId4" Type="http://schemas.openxmlformats.org/officeDocument/2006/relationships/image" Target="../media/image1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5" Type="http://schemas.openxmlformats.org/officeDocument/2006/relationships/image" Target="../media/image28.wmf"/><Relationship Id="rId4"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4"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image" Target="../media/image41.wmf"/><Relationship Id="rId7" Type="http://schemas.openxmlformats.org/officeDocument/2006/relationships/image" Target="../media/image45.wmf"/><Relationship Id="rId12" Type="http://schemas.openxmlformats.org/officeDocument/2006/relationships/image" Target="../media/image50.wmf"/><Relationship Id="rId2" Type="http://schemas.openxmlformats.org/officeDocument/2006/relationships/image" Target="../media/image40.wmf"/><Relationship Id="rId1" Type="http://schemas.openxmlformats.org/officeDocument/2006/relationships/image" Target="../media/image39.wmf"/><Relationship Id="rId6" Type="http://schemas.openxmlformats.org/officeDocument/2006/relationships/image" Target="../media/image44.wmf"/><Relationship Id="rId11" Type="http://schemas.openxmlformats.org/officeDocument/2006/relationships/image" Target="../media/image49.wmf"/><Relationship Id="rId5" Type="http://schemas.openxmlformats.org/officeDocument/2006/relationships/image" Target="../media/image43.wmf"/><Relationship Id="rId10" Type="http://schemas.openxmlformats.org/officeDocument/2006/relationships/image" Target="../media/image48.wmf"/><Relationship Id="rId4" Type="http://schemas.openxmlformats.org/officeDocument/2006/relationships/image" Target="../media/image42.wmf"/><Relationship Id="rId9" Type="http://schemas.openxmlformats.org/officeDocument/2006/relationships/image" Target="../media/image4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2020-11-24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Properties of the adjoint</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Properties of 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Properties of the adjoint</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Properties of the adjoint</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Properties of 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Properties of 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Properties of the adjoint</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3.m4a"/><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m4a"/></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3.wmf"/><Relationship Id="rId18" Type="http://schemas.openxmlformats.org/officeDocument/2006/relationships/image" Target="../media/image8.png"/><Relationship Id="rId3" Type="http://schemas.microsoft.com/office/2007/relationships/media" Target="../media/media4.m4a"/><Relationship Id="rId7" Type="http://schemas.openxmlformats.org/officeDocument/2006/relationships/image" Target="../media/image10.wmf"/><Relationship Id="rId12" Type="http://schemas.openxmlformats.org/officeDocument/2006/relationships/oleObject" Target="../embeddings/oleObject5.bin"/><Relationship Id="rId17" Type="http://schemas.openxmlformats.org/officeDocument/2006/relationships/image" Target="../media/image15.wmf"/><Relationship Id="rId2" Type="http://schemas.openxmlformats.org/officeDocument/2006/relationships/tags" Target="../tags/tag2.xml"/><Relationship Id="rId16" Type="http://schemas.openxmlformats.org/officeDocument/2006/relationships/oleObject" Target="../embeddings/oleObject7.bin"/><Relationship Id="rId1" Type="http://schemas.openxmlformats.org/officeDocument/2006/relationships/vmlDrawing" Target="../drawings/vmlDrawing2.vml"/><Relationship Id="rId6" Type="http://schemas.openxmlformats.org/officeDocument/2006/relationships/oleObject" Target="../embeddings/oleObject2.bin"/><Relationship Id="rId11" Type="http://schemas.openxmlformats.org/officeDocument/2006/relationships/image" Target="../media/image12.wmf"/><Relationship Id="rId5" Type="http://schemas.openxmlformats.org/officeDocument/2006/relationships/slideLayout" Target="../slideLayouts/slideLayout2.xml"/><Relationship Id="rId15" Type="http://schemas.openxmlformats.org/officeDocument/2006/relationships/image" Target="../media/image14.wmf"/><Relationship Id="rId10" Type="http://schemas.openxmlformats.org/officeDocument/2006/relationships/oleObject" Target="../embeddings/oleObject4.bin"/><Relationship Id="rId4" Type="http://schemas.openxmlformats.org/officeDocument/2006/relationships/audio" Target="../media/media4.m4a"/><Relationship Id="rId9" Type="http://schemas.openxmlformats.org/officeDocument/2006/relationships/image" Target="../media/image11.wmf"/><Relationship Id="rId14"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19.wmf"/><Relationship Id="rId18" Type="http://schemas.openxmlformats.org/officeDocument/2006/relationships/oleObject" Target="../embeddings/oleObject14.bin"/><Relationship Id="rId3" Type="http://schemas.microsoft.com/office/2007/relationships/media" Target="../media/media5.m4a"/><Relationship Id="rId7" Type="http://schemas.openxmlformats.org/officeDocument/2006/relationships/image" Target="../media/image16.wmf"/><Relationship Id="rId12" Type="http://schemas.openxmlformats.org/officeDocument/2006/relationships/oleObject" Target="../embeddings/oleObject11.bin"/><Relationship Id="rId17" Type="http://schemas.openxmlformats.org/officeDocument/2006/relationships/image" Target="../media/image21.wmf"/><Relationship Id="rId2" Type="http://schemas.openxmlformats.org/officeDocument/2006/relationships/tags" Target="../tags/tag3.xml"/><Relationship Id="rId16" Type="http://schemas.openxmlformats.org/officeDocument/2006/relationships/oleObject" Target="../embeddings/oleObject13.bin"/><Relationship Id="rId20" Type="http://schemas.openxmlformats.org/officeDocument/2006/relationships/image" Target="../media/image8.png"/><Relationship Id="rId1" Type="http://schemas.openxmlformats.org/officeDocument/2006/relationships/vmlDrawing" Target="../drawings/vmlDrawing3.vml"/><Relationship Id="rId6" Type="http://schemas.openxmlformats.org/officeDocument/2006/relationships/oleObject" Target="../embeddings/oleObject8.bin"/><Relationship Id="rId11" Type="http://schemas.openxmlformats.org/officeDocument/2006/relationships/image" Target="../media/image18.wmf"/><Relationship Id="rId5" Type="http://schemas.openxmlformats.org/officeDocument/2006/relationships/slideLayout" Target="../slideLayouts/slideLayout2.xml"/><Relationship Id="rId15" Type="http://schemas.openxmlformats.org/officeDocument/2006/relationships/image" Target="../media/image20.wmf"/><Relationship Id="rId10" Type="http://schemas.openxmlformats.org/officeDocument/2006/relationships/oleObject" Target="../embeddings/oleObject10.bin"/><Relationship Id="rId19" Type="http://schemas.openxmlformats.org/officeDocument/2006/relationships/image" Target="../media/image22.wmf"/><Relationship Id="rId4" Type="http://schemas.openxmlformats.org/officeDocument/2006/relationships/audio" Target="../media/media5.m4a"/><Relationship Id="rId9" Type="http://schemas.openxmlformats.org/officeDocument/2006/relationships/image" Target="../media/image17.wmf"/><Relationship Id="rId14" Type="http://schemas.openxmlformats.org/officeDocument/2006/relationships/oleObject" Target="../embeddings/oleObject12.bin"/></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6.m4a"/><Relationship Id="rId7" Type="http://schemas.openxmlformats.org/officeDocument/2006/relationships/image" Target="../media/image23.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15.bin"/><Relationship Id="rId5" Type="http://schemas.openxmlformats.org/officeDocument/2006/relationships/slideLayout" Target="../slideLayouts/slideLayout2.xml"/><Relationship Id="rId4" Type="http://schemas.openxmlformats.org/officeDocument/2006/relationships/audio" Target="../media/media6.m4a"/></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27.wmf"/><Relationship Id="rId3" Type="http://schemas.microsoft.com/office/2007/relationships/media" Target="../media/media7.m4a"/><Relationship Id="rId7" Type="http://schemas.openxmlformats.org/officeDocument/2006/relationships/image" Target="../media/image24.wmf"/><Relationship Id="rId12" Type="http://schemas.openxmlformats.org/officeDocument/2006/relationships/oleObject" Target="../embeddings/oleObject19.bin"/><Relationship Id="rId2" Type="http://schemas.openxmlformats.org/officeDocument/2006/relationships/tags" Target="../tags/tag5.xml"/><Relationship Id="rId16" Type="http://schemas.openxmlformats.org/officeDocument/2006/relationships/image" Target="../media/image8.png"/><Relationship Id="rId1" Type="http://schemas.openxmlformats.org/officeDocument/2006/relationships/vmlDrawing" Target="../drawings/vmlDrawing5.vml"/><Relationship Id="rId6" Type="http://schemas.openxmlformats.org/officeDocument/2006/relationships/oleObject" Target="../embeddings/oleObject16.bin"/><Relationship Id="rId11" Type="http://schemas.openxmlformats.org/officeDocument/2006/relationships/image" Target="../media/image26.wmf"/><Relationship Id="rId5" Type="http://schemas.openxmlformats.org/officeDocument/2006/relationships/slideLayout" Target="../slideLayouts/slideLayout2.xml"/><Relationship Id="rId15" Type="http://schemas.openxmlformats.org/officeDocument/2006/relationships/image" Target="../media/image28.wmf"/><Relationship Id="rId10" Type="http://schemas.openxmlformats.org/officeDocument/2006/relationships/oleObject" Target="../embeddings/oleObject18.bin"/><Relationship Id="rId4" Type="http://schemas.openxmlformats.org/officeDocument/2006/relationships/audio" Target="../media/media7.m4a"/><Relationship Id="rId9" Type="http://schemas.openxmlformats.org/officeDocument/2006/relationships/image" Target="../media/image25.wmf"/><Relationship Id="rId14" Type="http://schemas.openxmlformats.org/officeDocument/2006/relationships/oleObject" Target="../embeddings/oleObject20.bin"/></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32.wmf"/><Relationship Id="rId3" Type="http://schemas.microsoft.com/office/2007/relationships/media" Target="../media/media9.m4a"/><Relationship Id="rId7" Type="http://schemas.openxmlformats.org/officeDocument/2006/relationships/image" Target="../media/image29.wmf"/><Relationship Id="rId12" Type="http://schemas.openxmlformats.org/officeDocument/2006/relationships/oleObject" Target="../embeddings/oleObject24.bin"/><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21.bin"/><Relationship Id="rId11" Type="http://schemas.openxmlformats.org/officeDocument/2006/relationships/image" Target="../media/image31.wmf"/><Relationship Id="rId5" Type="http://schemas.openxmlformats.org/officeDocument/2006/relationships/slideLayout" Target="../slideLayouts/slideLayout2.xml"/><Relationship Id="rId10" Type="http://schemas.openxmlformats.org/officeDocument/2006/relationships/oleObject" Target="../embeddings/oleObject23.bin"/><Relationship Id="rId4" Type="http://schemas.openxmlformats.org/officeDocument/2006/relationships/audio" Target="../media/media9.m4a"/><Relationship Id="rId9" Type="http://schemas.openxmlformats.org/officeDocument/2006/relationships/image" Target="../media/image30.wmf"/><Relationship Id="rId1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6.bin"/><Relationship Id="rId3" Type="http://schemas.microsoft.com/office/2007/relationships/media" Target="../media/media10.m4a"/><Relationship Id="rId7" Type="http://schemas.openxmlformats.org/officeDocument/2006/relationships/image" Target="../media/image33.wmf"/><Relationship Id="rId12" Type="http://schemas.openxmlformats.org/officeDocument/2006/relationships/image" Target="../media/image8.png"/><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oleObject" Target="../embeddings/oleObject25.bin"/><Relationship Id="rId11" Type="http://schemas.openxmlformats.org/officeDocument/2006/relationships/image" Target="../media/image35.wmf"/><Relationship Id="rId5" Type="http://schemas.openxmlformats.org/officeDocument/2006/relationships/slideLayout" Target="../slideLayouts/slideLayout2.xml"/><Relationship Id="rId10" Type="http://schemas.openxmlformats.org/officeDocument/2006/relationships/oleObject" Target="../embeddings/oleObject27.bin"/><Relationship Id="rId4" Type="http://schemas.openxmlformats.org/officeDocument/2006/relationships/audio" Target="../media/media10.m4a"/><Relationship Id="rId9" Type="http://schemas.openxmlformats.org/officeDocument/2006/relationships/image" Target="../media/image34.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9.bin"/><Relationship Id="rId3" Type="http://schemas.microsoft.com/office/2007/relationships/media" Target="../media/media11.m4a"/><Relationship Id="rId7" Type="http://schemas.openxmlformats.org/officeDocument/2006/relationships/image" Target="../media/image36.wmf"/><Relationship Id="rId12" Type="http://schemas.openxmlformats.org/officeDocument/2006/relationships/image" Target="../media/image8.png"/><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oleObject" Target="../embeddings/oleObject28.bin"/><Relationship Id="rId11" Type="http://schemas.openxmlformats.org/officeDocument/2006/relationships/image" Target="../media/image38.wmf"/><Relationship Id="rId5" Type="http://schemas.openxmlformats.org/officeDocument/2006/relationships/slideLayout" Target="../slideLayouts/slideLayout2.xml"/><Relationship Id="rId10" Type="http://schemas.openxmlformats.org/officeDocument/2006/relationships/oleObject" Target="../embeddings/oleObject30.bin"/><Relationship Id="rId4" Type="http://schemas.openxmlformats.org/officeDocument/2006/relationships/audio" Target="../media/media11.m4a"/><Relationship Id="rId9" Type="http://schemas.openxmlformats.org/officeDocument/2006/relationships/image" Target="../media/image37.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image" Target="../media/image42.wmf"/><Relationship Id="rId18" Type="http://schemas.openxmlformats.org/officeDocument/2006/relationships/oleObject" Target="../embeddings/oleObject37.bin"/><Relationship Id="rId26" Type="http://schemas.openxmlformats.org/officeDocument/2006/relationships/oleObject" Target="../embeddings/oleObject41.bin"/><Relationship Id="rId3" Type="http://schemas.microsoft.com/office/2007/relationships/media" Target="../media/media12.m4a"/><Relationship Id="rId21" Type="http://schemas.openxmlformats.org/officeDocument/2006/relationships/image" Target="../media/image46.wmf"/><Relationship Id="rId7" Type="http://schemas.openxmlformats.org/officeDocument/2006/relationships/image" Target="../media/image39.wmf"/><Relationship Id="rId12" Type="http://schemas.openxmlformats.org/officeDocument/2006/relationships/oleObject" Target="../embeddings/oleObject34.bin"/><Relationship Id="rId17" Type="http://schemas.openxmlformats.org/officeDocument/2006/relationships/image" Target="../media/image44.wmf"/><Relationship Id="rId25" Type="http://schemas.openxmlformats.org/officeDocument/2006/relationships/image" Target="../media/image48.wmf"/><Relationship Id="rId2" Type="http://schemas.openxmlformats.org/officeDocument/2006/relationships/tags" Target="../tags/tag10.xml"/><Relationship Id="rId16" Type="http://schemas.openxmlformats.org/officeDocument/2006/relationships/oleObject" Target="../embeddings/oleObject36.bin"/><Relationship Id="rId20" Type="http://schemas.openxmlformats.org/officeDocument/2006/relationships/oleObject" Target="../embeddings/oleObject38.bin"/><Relationship Id="rId29" Type="http://schemas.openxmlformats.org/officeDocument/2006/relationships/image" Target="../media/image50.wmf"/><Relationship Id="rId1" Type="http://schemas.openxmlformats.org/officeDocument/2006/relationships/vmlDrawing" Target="../drawings/vmlDrawing9.vml"/><Relationship Id="rId6" Type="http://schemas.openxmlformats.org/officeDocument/2006/relationships/oleObject" Target="../embeddings/oleObject31.bin"/><Relationship Id="rId11" Type="http://schemas.openxmlformats.org/officeDocument/2006/relationships/image" Target="../media/image41.wmf"/><Relationship Id="rId24" Type="http://schemas.openxmlformats.org/officeDocument/2006/relationships/oleObject" Target="../embeddings/oleObject40.bin"/><Relationship Id="rId5" Type="http://schemas.openxmlformats.org/officeDocument/2006/relationships/slideLayout" Target="../slideLayouts/slideLayout2.xml"/><Relationship Id="rId15" Type="http://schemas.openxmlformats.org/officeDocument/2006/relationships/image" Target="../media/image43.wmf"/><Relationship Id="rId23" Type="http://schemas.openxmlformats.org/officeDocument/2006/relationships/image" Target="../media/image47.wmf"/><Relationship Id="rId28" Type="http://schemas.openxmlformats.org/officeDocument/2006/relationships/oleObject" Target="../embeddings/oleObject42.bin"/><Relationship Id="rId10" Type="http://schemas.openxmlformats.org/officeDocument/2006/relationships/oleObject" Target="../embeddings/oleObject33.bin"/><Relationship Id="rId19" Type="http://schemas.openxmlformats.org/officeDocument/2006/relationships/image" Target="../media/image45.wmf"/><Relationship Id="rId4" Type="http://schemas.openxmlformats.org/officeDocument/2006/relationships/audio" Target="../media/media12.m4a"/><Relationship Id="rId9" Type="http://schemas.openxmlformats.org/officeDocument/2006/relationships/image" Target="../media/image40.wmf"/><Relationship Id="rId14" Type="http://schemas.openxmlformats.org/officeDocument/2006/relationships/oleObject" Target="../embeddings/oleObject35.bin"/><Relationship Id="rId22" Type="http://schemas.openxmlformats.org/officeDocument/2006/relationships/oleObject" Target="../embeddings/oleObject39.bin"/><Relationship Id="rId27" Type="http://schemas.openxmlformats.org/officeDocument/2006/relationships/image" Target="../media/image49.wmf"/><Relationship Id="rId30"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1.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11.1 The properties of the adjoint</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FE78CEB9-1ED7-4BE5-93E1-6DE6736A2A6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042"/>
    </mc:Choice>
    <mc:Fallback>
      <p:transition spd="slow" advTm="90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Deduce a number of properties of the adjoint</a:t>
            </a:r>
          </a:p>
          <a:p>
            <a:pPr lvl="1"/>
            <a:r>
              <a:rPr lang="en-US" dirty="0"/>
              <a:t>Observe that these are similar to the properties of the complex conjugate</a:t>
            </a:r>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a:extLst>
              <a:ext uri="{FF2B5EF4-FFF2-40B4-BE49-F238E27FC236}">
                <a16:creationId xmlns:a16="http://schemas.microsoft.com/office/drawing/2014/main" id="{D1FD9B4B-6652-491D-8331-D2F9247F024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4033"/>
    </mc:Choice>
    <mc:Fallback>
      <p:transition spd="slow" advTm="140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Equality of linear maps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Recall that given two linear maps </a:t>
            </a:r>
            <a:r>
              <a:rPr lang="en-US" i="1" dirty="0">
                <a:latin typeface="Times New Roman" panose="02020603050405020304" pitchFamily="18" charset="0"/>
              </a:rPr>
              <a:t>A</a:t>
            </a: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V </a:t>
            </a:r>
            <a:r>
              <a:rPr lang="en-US" dirty="0"/>
              <a:t>,   if </a:t>
            </a:r>
          </a:p>
          <a:p>
            <a:pPr lvl="1"/>
            <a:endParaRPr lang="en-US" dirty="0"/>
          </a:p>
          <a:p>
            <a:pPr marL="457200" lvl="1" indent="0">
              <a:buNone/>
            </a:pPr>
            <a:endParaRPr lang="en-US" dirty="0"/>
          </a:p>
          <a:p>
            <a:pPr marL="0" indent="0">
              <a:buNone/>
            </a:pPr>
            <a:r>
              <a:rPr lang="en-US" dirty="0"/>
              <a:t>     for all vectors </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Edwardian Script ITC" panose="030303020407070D0804" pitchFamily="66" charset="0"/>
              </a:rPr>
              <a:t>U</a:t>
            </a:r>
            <a:r>
              <a:rPr lang="en-US" dirty="0"/>
              <a:t>  and </a:t>
            </a:r>
            <a:r>
              <a:rPr lang="en-US" b="1" dirty="0">
                <a:latin typeface="Times New Roman" panose="02020603050405020304" pitchFamily="18" charset="0"/>
              </a:rPr>
              <a:t>v</a:t>
            </a:r>
            <a:r>
              <a:rPr lang="en-US" dirty="0">
                <a:latin typeface="Times New Roman" panose="02020603050405020304" pitchFamily="18" charset="0"/>
              </a:rPr>
              <a:t> ∈ </a:t>
            </a:r>
            <a:r>
              <a:rPr lang="en-US" b="1" dirty="0">
                <a:latin typeface="Edwardian Script ITC" panose="030303020407070D0804" pitchFamily="66" charset="0"/>
              </a:rPr>
              <a:t>V</a:t>
            </a:r>
            <a:r>
              <a:rPr lang="en-US" dirty="0"/>
              <a:t> ,   then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t>.</a:t>
            </a:r>
            <a:endParaRPr lang="en-US" i="1" dirty="0"/>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8" name="Object 7">
            <a:extLst>
              <a:ext uri="{FF2B5EF4-FFF2-40B4-BE49-F238E27FC236}">
                <a16:creationId xmlns:a16="http://schemas.microsoft.com/office/drawing/2014/main" id="{8201A9F8-2CC9-4762-8AB3-7034B0A71B06}"/>
              </a:ext>
            </a:extLst>
          </p:cNvPr>
          <p:cNvGraphicFramePr>
            <a:graphicFrameLocks noChangeAspect="1"/>
          </p:cNvGraphicFramePr>
          <p:nvPr>
            <p:extLst>
              <p:ext uri="{D42A27DB-BD31-4B8C-83A1-F6EECF244321}">
                <p14:modId xmlns:p14="http://schemas.microsoft.com/office/powerpoint/2010/main" val="4052004971"/>
              </p:ext>
            </p:extLst>
          </p:nvPr>
        </p:nvGraphicFramePr>
        <p:xfrm>
          <a:off x="3511550" y="2103438"/>
          <a:ext cx="2119313" cy="501650"/>
        </p:xfrm>
        <a:graphic>
          <a:graphicData uri="http://schemas.openxmlformats.org/presentationml/2006/ole">
            <mc:AlternateContent xmlns:mc="http://schemas.openxmlformats.org/markup-compatibility/2006">
              <mc:Choice xmlns:v="urn:schemas-microsoft-com:vml" Requires="v">
                <p:oleObj spid="_x0000_s515086" name="Equation" r:id="rId6" imgW="914400" imgH="215640" progId="Equation.DSMT4">
                  <p:embed/>
                </p:oleObj>
              </mc:Choice>
              <mc:Fallback>
                <p:oleObj name="Equation" r:id="rId6" imgW="914400" imgH="215640" progId="Equation.DSMT4">
                  <p:embed/>
                  <p:pic>
                    <p:nvPicPr>
                      <p:cNvPr id="8" name="Object 7">
                        <a:extLst>
                          <a:ext uri="{FF2B5EF4-FFF2-40B4-BE49-F238E27FC236}">
                            <a16:creationId xmlns:a16="http://schemas.microsoft.com/office/drawing/2014/main" id="{8201A9F8-2CC9-4762-8AB3-7034B0A71B06}"/>
                          </a:ext>
                        </a:extLst>
                      </p:cNvPr>
                      <p:cNvPicPr/>
                      <p:nvPr/>
                    </p:nvPicPr>
                    <p:blipFill>
                      <a:blip r:embed="rId7"/>
                      <a:stretch>
                        <a:fillRect/>
                      </a:stretch>
                    </p:blipFill>
                    <p:spPr>
                      <a:xfrm>
                        <a:off x="3511550" y="2103438"/>
                        <a:ext cx="2119313" cy="501650"/>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AFB27C83-7626-4791-889A-6137168B6E5C}"/>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mc:Choice xmlns:p14="http://schemas.microsoft.com/office/powerpoint/2010/main" Requires="p14">
      <p:transition spd="slow" p14:dur="2000" advTm="35416"/>
    </mc:Choice>
    <mc:Fallback>
      <p:transition spd="slow" advTm="354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adjoint of the adjoint</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 that is, the adjoint of the adjoint of a</a:t>
            </a:r>
            <a:br>
              <a:rPr lang="en-US" dirty="0"/>
            </a:br>
            <a:r>
              <a:rPr lang="en-US" dirty="0"/>
              <a:t> 	linear map is the map itself.</a:t>
            </a:r>
          </a:p>
          <a:p>
            <a:pPr marL="457200" lvl="1" indent="0">
              <a:buNone/>
            </a:pPr>
            <a:endParaRPr lang="en-US" dirty="0"/>
          </a:p>
          <a:p>
            <a:pPr marL="0" indent="0">
              <a:buNone/>
            </a:pPr>
            <a:r>
              <a:rPr lang="en-US" dirty="0"/>
              <a:t>Proof:</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Therefore,                    ▮</a:t>
            </a:r>
          </a:p>
          <a:p>
            <a:pPr marL="0" indent="0">
              <a:buNone/>
            </a:pPr>
            <a:endParaRPr lang="en-US" dirty="0"/>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9" name="Object 8">
            <a:extLst>
              <a:ext uri="{FF2B5EF4-FFF2-40B4-BE49-F238E27FC236}">
                <a16:creationId xmlns:a16="http://schemas.microsoft.com/office/drawing/2014/main" id="{A53F62CE-81B7-4BDF-A29D-A2A028A46360}"/>
              </a:ext>
            </a:extLst>
          </p:cNvPr>
          <p:cNvGraphicFramePr>
            <a:graphicFrameLocks noChangeAspect="1"/>
          </p:cNvGraphicFramePr>
          <p:nvPr>
            <p:extLst>
              <p:ext uri="{D42A27DB-BD31-4B8C-83A1-F6EECF244321}">
                <p14:modId xmlns:p14="http://schemas.microsoft.com/office/powerpoint/2010/main" val="973358333"/>
              </p:ext>
            </p:extLst>
          </p:nvPr>
        </p:nvGraphicFramePr>
        <p:xfrm>
          <a:off x="1645708" y="3135271"/>
          <a:ext cx="2036763" cy="509588"/>
        </p:xfrm>
        <a:graphic>
          <a:graphicData uri="http://schemas.openxmlformats.org/presentationml/2006/ole">
            <mc:AlternateContent xmlns:mc="http://schemas.openxmlformats.org/markup-compatibility/2006">
              <mc:Choice xmlns:v="urn:schemas-microsoft-com:vml" Requires="v">
                <p:oleObj spid="_x0000_s514106" name="Equation" r:id="rId6" imgW="965160" imgH="241200" progId="Equation.DSMT4">
                  <p:embed/>
                </p:oleObj>
              </mc:Choice>
              <mc:Fallback>
                <p:oleObj name="Equation" r:id="rId6" imgW="965160" imgH="241200" progId="Equation.DSMT4">
                  <p:embed/>
                  <p:pic>
                    <p:nvPicPr>
                      <p:cNvPr id="8" name="Object 7">
                        <a:extLst>
                          <a:ext uri="{FF2B5EF4-FFF2-40B4-BE49-F238E27FC236}">
                            <a16:creationId xmlns:a16="http://schemas.microsoft.com/office/drawing/2014/main" id="{8201A9F8-2CC9-4762-8AB3-7034B0A71B06}"/>
                          </a:ext>
                        </a:extLst>
                      </p:cNvPr>
                      <p:cNvPicPr/>
                      <p:nvPr/>
                    </p:nvPicPr>
                    <p:blipFill>
                      <a:blip r:embed="rId7"/>
                      <a:stretch>
                        <a:fillRect/>
                      </a:stretch>
                    </p:blipFill>
                    <p:spPr>
                      <a:xfrm>
                        <a:off x="1645708" y="3135271"/>
                        <a:ext cx="2036763" cy="509588"/>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F5FDA95B-9A2A-4F4D-A6AF-E9F133FF2CE5}"/>
              </a:ext>
            </a:extLst>
          </p:cNvPr>
          <p:cNvGraphicFramePr>
            <a:graphicFrameLocks noChangeAspect="1"/>
          </p:cNvGraphicFramePr>
          <p:nvPr>
            <p:extLst>
              <p:ext uri="{D42A27DB-BD31-4B8C-83A1-F6EECF244321}">
                <p14:modId xmlns:p14="http://schemas.microsoft.com/office/powerpoint/2010/main" val="3669562032"/>
              </p:ext>
            </p:extLst>
          </p:nvPr>
        </p:nvGraphicFramePr>
        <p:xfrm>
          <a:off x="1376622" y="1944142"/>
          <a:ext cx="1150937" cy="563562"/>
        </p:xfrm>
        <a:graphic>
          <a:graphicData uri="http://schemas.openxmlformats.org/presentationml/2006/ole">
            <mc:AlternateContent xmlns:mc="http://schemas.openxmlformats.org/markup-compatibility/2006">
              <mc:Choice xmlns:v="urn:schemas-microsoft-com:vml" Requires="v">
                <p:oleObj spid="_x0000_s514107" name="Equation" r:id="rId8" imgW="545760" imgH="266400" progId="Equation.DSMT4">
                  <p:embed/>
                </p:oleObj>
              </mc:Choice>
              <mc:Fallback>
                <p:oleObj name="Equation" r:id="rId8" imgW="545760" imgH="266400" progId="Equation.DSMT4">
                  <p:embed/>
                  <p:pic>
                    <p:nvPicPr>
                      <p:cNvPr id="9" name="Object 8">
                        <a:extLst>
                          <a:ext uri="{FF2B5EF4-FFF2-40B4-BE49-F238E27FC236}">
                            <a16:creationId xmlns:a16="http://schemas.microsoft.com/office/drawing/2014/main" id="{A53F62CE-81B7-4BDF-A29D-A2A028A46360}"/>
                          </a:ext>
                        </a:extLst>
                      </p:cNvPr>
                      <p:cNvPicPr/>
                      <p:nvPr/>
                    </p:nvPicPr>
                    <p:blipFill>
                      <a:blip r:embed="rId9"/>
                      <a:stretch>
                        <a:fillRect/>
                      </a:stretch>
                    </p:blipFill>
                    <p:spPr>
                      <a:xfrm>
                        <a:off x="1376622" y="1944142"/>
                        <a:ext cx="1150937" cy="563562"/>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03219232-502C-47CE-8156-80EF1BDEBF9D}"/>
              </a:ext>
            </a:extLst>
          </p:cNvPr>
          <p:cNvGraphicFramePr>
            <a:graphicFrameLocks noChangeAspect="1"/>
          </p:cNvGraphicFramePr>
          <p:nvPr>
            <p:extLst>
              <p:ext uri="{D42A27DB-BD31-4B8C-83A1-F6EECF244321}">
                <p14:modId xmlns:p14="http://schemas.microsoft.com/office/powerpoint/2010/main" val="1212533739"/>
              </p:ext>
            </p:extLst>
          </p:nvPr>
        </p:nvGraphicFramePr>
        <p:xfrm>
          <a:off x="2527559" y="3638588"/>
          <a:ext cx="1260475" cy="563563"/>
        </p:xfrm>
        <a:graphic>
          <a:graphicData uri="http://schemas.openxmlformats.org/presentationml/2006/ole">
            <mc:AlternateContent xmlns:mc="http://schemas.openxmlformats.org/markup-compatibility/2006">
              <mc:Choice xmlns:v="urn:schemas-microsoft-com:vml" Requires="v">
                <p:oleObj spid="_x0000_s514108" name="Equation" r:id="rId10" imgW="596880" imgH="266400" progId="Equation.DSMT4">
                  <p:embed/>
                </p:oleObj>
              </mc:Choice>
              <mc:Fallback>
                <p:oleObj name="Equation" r:id="rId10" imgW="596880" imgH="266400" progId="Equation.DSMT4">
                  <p:embed/>
                  <p:pic>
                    <p:nvPicPr>
                      <p:cNvPr id="9" name="Object 8">
                        <a:extLst>
                          <a:ext uri="{FF2B5EF4-FFF2-40B4-BE49-F238E27FC236}">
                            <a16:creationId xmlns:a16="http://schemas.microsoft.com/office/drawing/2014/main" id="{A53F62CE-81B7-4BDF-A29D-A2A028A46360}"/>
                          </a:ext>
                        </a:extLst>
                      </p:cNvPr>
                      <p:cNvPicPr/>
                      <p:nvPr/>
                    </p:nvPicPr>
                    <p:blipFill>
                      <a:blip r:embed="rId11"/>
                      <a:stretch>
                        <a:fillRect/>
                      </a:stretch>
                    </p:blipFill>
                    <p:spPr>
                      <a:xfrm>
                        <a:off x="2527559" y="3638588"/>
                        <a:ext cx="1260475" cy="563563"/>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BE98B943-90AE-4E87-9854-087D05EC41D0}"/>
              </a:ext>
            </a:extLst>
          </p:cNvPr>
          <p:cNvGraphicFramePr>
            <a:graphicFrameLocks noChangeAspect="1"/>
          </p:cNvGraphicFramePr>
          <p:nvPr>
            <p:extLst>
              <p:ext uri="{D42A27DB-BD31-4B8C-83A1-F6EECF244321}">
                <p14:modId xmlns:p14="http://schemas.microsoft.com/office/powerpoint/2010/main" val="1133084636"/>
              </p:ext>
            </p:extLst>
          </p:nvPr>
        </p:nvGraphicFramePr>
        <p:xfrm>
          <a:off x="2527559" y="4148247"/>
          <a:ext cx="1635125" cy="725488"/>
        </p:xfrm>
        <a:graphic>
          <a:graphicData uri="http://schemas.openxmlformats.org/presentationml/2006/ole">
            <mc:AlternateContent xmlns:mc="http://schemas.openxmlformats.org/markup-compatibility/2006">
              <mc:Choice xmlns:v="urn:schemas-microsoft-com:vml" Requires="v">
                <p:oleObj spid="_x0000_s514109" name="Equation" r:id="rId12" imgW="774360" imgH="342720" progId="Equation.DSMT4">
                  <p:embed/>
                </p:oleObj>
              </mc:Choice>
              <mc:Fallback>
                <p:oleObj name="Equation" r:id="rId12" imgW="774360" imgH="342720" progId="Equation.DSMT4">
                  <p:embed/>
                  <p:pic>
                    <p:nvPicPr>
                      <p:cNvPr id="16" name="Object 15">
                        <a:extLst>
                          <a:ext uri="{FF2B5EF4-FFF2-40B4-BE49-F238E27FC236}">
                            <a16:creationId xmlns:a16="http://schemas.microsoft.com/office/drawing/2014/main" id="{03219232-502C-47CE-8156-80EF1BDEBF9D}"/>
                          </a:ext>
                        </a:extLst>
                      </p:cNvPr>
                      <p:cNvPicPr/>
                      <p:nvPr/>
                    </p:nvPicPr>
                    <p:blipFill>
                      <a:blip r:embed="rId13"/>
                      <a:stretch>
                        <a:fillRect/>
                      </a:stretch>
                    </p:blipFill>
                    <p:spPr>
                      <a:xfrm>
                        <a:off x="2527559" y="4148247"/>
                        <a:ext cx="1635125" cy="725488"/>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4B3B158E-E059-49CC-856A-87DD2C06AC19}"/>
              </a:ext>
            </a:extLst>
          </p:cNvPr>
          <p:cNvGraphicFramePr>
            <a:graphicFrameLocks noChangeAspect="1"/>
          </p:cNvGraphicFramePr>
          <p:nvPr>
            <p:extLst>
              <p:ext uri="{D42A27DB-BD31-4B8C-83A1-F6EECF244321}">
                <p14:modId xmlns:p14="http://schemas.microsoft.com/office/powerpoint/2010/main" val="3713935828"/>
              </p:ext>
            </p:extLst>
          </p:nvPr>
        </p:nvGraphicFramePr>
        <p:xfrm>
          <a:off x="2527559" y="4848726"/>
          <a:ext cx="1582738" cy="671512"/>
        </p:xfrm>
        <a:graphic>
          <a:graphicData uri="http://schemas.openxmlformats.org/presentationml/2006/ole">
            <mc:AlternateContent xmlns:mc="http://schemas.openxmlformats.org/markup-compatibility/2006">
              <mc:Choice xmlns:v="urn:schemas-microsoft-com:vml" Requires="v">
                <p:oleObj spid="_x0000_s514110" name="Equation" r:id="rId14" imgW="749160" imgH="317160" progId="Equation.DSMT4">
                  <p:embed/>
                </p:oleObj>
              </mc:Choice>
              <mc:Fallback>
                <p:oleObj name="Equation" r:id="rId14" imgW="749160" imgH="317160" progId="Equation.DSMT4">
                  <p:embed/>
                  <p:pic>
                    <p:nvPicPr>
                      <p:cNvPr id="17" name="Object 16">
                        <a:extLst>
                          <a:ext uri="{FF2B5EF4-FFF2-40B4-BE49-F238E27FC236}">
                            <a16:creationId xmlns:a16="http://schemas.microsoft.com/office/drawing/2014/main" id="{BE98B943-90AE-4E87-9854-087D05EC41D0}"/>
                          </a:ext>
                        </a:extLst>
                      </p:cNvPr>
                      <p:cNvPicPr/>
                      <p:nvPr/>
                    </p:nvPicPr>
                    <p:blipFill>
                      <a:blip r:embed="rId15"/>
                      <a:stretch>
                        <a:fillRect/>
                      </a:stretch>
                    </p:blipFill>
                    <p:spPr>
                      <a:xfrm>
                        <a:off x="2527559" y="4848726"/>
                        <a:ext cx="1582738" cy="671512"/>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1F4991EF-6E2E-4582-AB13-73CF39A502C7}"/>
              </a:ext>
            </a:extLst>
          </p:cNvPr>
          <p:cNvGraphicFramePr>
            <a:graphicFrameLocks noChangeAspect="1"/>
          </p:cNvGraphicFramePr>
          <p:nvPr>
            <p:extLst>
              <p:ext uri="{D42A27DB-BD31-4B8C-83A1-F6EECF244321}">
                <p14:modId xmlns:p14="http://schemas.microsoft.com/office/powerpoint/2010/main" val="3172839388"/>
              </p:ext>
            </p:extLst>
          </p:nvPr>
        </p:nvGraphicFramePr>
        <p:xfrm>
          <a:off x="2782352" y="5481961"/>
          <a:ext cx="1125537" cy="563563"/>
        </p:xfrm>
        <a:graphic>
          <a:graphicData uri="http://schemas.openxmlformats.org/presentationml/2006/ole">
            <mc:AlternateContent xmlns:mc="http://schemas.openxmlformats.org/markup-compatibility/2006">
              <mc:Choice xmlns:v="urn:schemas-microsoft-com:vml" Requires="v">
                <p:oleObj spid="_x0000_s514111" name="Equation" r:id="rId16" imgW="533160" imgH="266400" progId="Equation.DSMT4">
                  <p:embed/>
                </p:oleObj>
              </mc:Choice>
              <mc:Fallback>
                <p:oleObj name="Equation" r:id="rId16" imgW="533160" imgH="266400" progId="Equation.DSMT4">
                  <p:embed/>
                  <p:pic>
                    <p:nvPicPr>
                      <p:cNvPr id="15" name="Object 14">
                        <a:extLst>
                          <a:ext uri="{FF2B5EF4-FFF2-40B4-BE49-F238E27FC236}">
                            <a16:creationId xmlns:a16="http://schemas.microsoft.com/office/drawing/2014/main" id="{F5FDA95B-9A2A-4F4D-A6AF-E9F133FF2CE5}"/>
                          </a:ext>
                        </a:extLst>
                      </p:cNvPr>
                      <p:cNvPicPr/>
                      <p:nvPr/>
                    </p:nvPicPr>
                    <p:blipFill>
                      <a:blip r:embed="rId17"/>
                      <a:stretch>
                        <a:fillRect/>
                      </a:stretch>
                    </p:blipFill>
                    <p:spPr>
                      <a:xfrm>
                        <a:off x="2782352" y="5481961"/>
                        <a:ext cx="1125537" cy="563563"/>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0D06E480-BB60-41DF-8012-F259DA0C053D}"/>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61719265"/>
      </p:ext>
    </p:extLst>
  </p:cSld>
  <p:clrMapOvr>
    <a:masterClrMapping/>
  </p:clrMapOvr>
  <mc:AlternateContent xmlns:mc="http://schemas.openxmlformats.org/markup-compatibility/2006">
    <mc:Choice xmlns:p14="http://schemas.microsoft.com/office/powerpoint/2010/main" Requires="p14">
      <p:transition spd="slow" p14:dur="2000" advTm="98073"/>
    </mc:Choice>
    <mc:Fallback>
      <p:transition spd="slow" advTm="98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adjoint of a linear combination</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endParaRPr lang="en-US" dirty="0"/>
          </a:p>
          <a:p>
            <a:pPr marL="457200" lvl="1" indent="0">
              <a:buNone/>
            </a:pPr>
            <a:endParaRPr lang="en-US" dirty="0"/>
          </a:p>
          <a:p>
            <a:pPr marL="0" indent="0">
              <a:buNone/>
            </a:pPr>
            <a:r>
              <a:rPr lang="en-US" dirty="0"/>
              <a:t>Proof:</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Therefore,                                                    ▮</a:t>
            </a:r>
          </a:p>
          <a:p>
            <a:pPr marL="0" indent="0">
              <a:buNone/>
            </a:pPr>
            <a:endParaRPr lang="en-US" dirty="0"/>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9" name="Object 8">
            <a:extLst>
              <a:ext uri="{FF2B5EF4-FFF2-40B4-BE49-F238E27FC236}">
                <a16:creationId xmlns:a16="http://schemas.microsoft.com/office/drawing/2014/main" id="{A53F62CE-81B7-4BDF-A29D-A2A028A46360}"/>
              </a:ext>
            </a:extLst>
          </p:cNvPr>
          <p:cNvGraphicFramePr>
            <a:graphicFrameLocks noChangeAspect="1"/>
          </p:cNvGraphicFramePr>
          <p:nvPr>
            <p:extLst>
              <p:ext uri="{D42A27DB-BD31-4B8C-83A1-F6EECF244321}">
                <p14:modId xmlns:p14="http://schemas.microsoft.com/office/powerpoint/2010/main" val="1080375956"/>
              </p:ext>
            </p:extLst>
          </p:nvPr>
        </p:nvGraphicFramePr>
        <p:xfrm>
          <a:off x="1899703" y="2864101"/>
          <a:ext cx="4421188" cy="617537"/>
        </p:xfrm>
        <a:graphic>
          <a:graphicData uri="http://schemas.openxmlformats.org/presentationml/2006/ole">
            <mc:AlternateContent xmlns:mc="http://schemas.openxmlformats.org/markup-compatibility/2006">
              <mc:Choice xmlns:v="urn:schemas-microsoft-com:vml" Requires="v">
                <p:oleObj spid="_x0000_s516118" name="Equation" r:id="rId6" imgW="2095200" imgH="291960" progId="Equation.DSMT4">
                  <p:embed/>
                </p:oleObj>
              </mc:Choice>
              <mc:Fallback>
                <p:oleObj name="Equation" r:id="rId6" imgW="2095200" imgH="291960" progId="Equation.DSMT4">
                  <p:embed/>
                  <p:pic>
                    <p:nvPicPr>
                      <p:cNvPr id="9" name="Object 8">
                        <a:extLst>
                          <a:ext uri="{FF2B5EF4-FFF2-40B4-BE49-F238E27FC236}">
                            <a16:creationId xmlns:a16="http://schemas.microsoft.com/office/drawing/2014/main" id="{A53F62CE-81B7-4BDF-A29D-A2A028A46360}"/>
                          </a:ext>
                        </a:extLst>
                      </p:cNvPr>
                      <p:cNvPicPr/>
                      <p:nvPr/>
                    </p:nvPicPr>
                    <p:blipFill>
                      <a:blip r:embed="rId7"/>
                      <a:stretch>
                        <a:fillRect/>
                      </a:stretch>
                    </p:blipFill>
                    <p:spPr>
                      <a:xfrm>
                        <a:off x="1899703" y="2864101"/>
                        <a:ext cx="4421188" cy="617537"/>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F5FDA95B-9A2A-4F4D-A6AF-E9F133FF2CE5}"/>
              </a:ext>
            </a:extLst>
          </p:cNvPr>
          <p:cNvGraphicFramePr>
            <a:graphicFrameLocks noChangeAspect="1"/>
          </p:cNvGraphicFramePr>
          <p:nvPr>
            <p:extLst>
              <p:ext uri="{D42A27DB-BD31-4B8C-83A1-F6EECF244321}">
                <p14:modId xmlns:p14="http://schemas.microsoft.com/office/powerpoint/2010/main" val="3357369125"/>
              </p:ext>
            </p:extLst>
          </p:nvPr>
        </p:nvGraphicFramePr>
        <p:xfrm>
          <a:off x="1439863" y="1931404"/>
          <a:ext cx="3132137" cy="511175"/>
        </p:xfrm>
        <a:graphic>
          <a:graphicData uri="http://schemas.openxmlformats.org/presentationml/2006/ole">
            <mc:AlternateContent xmlns:mc="http://schemas.openxmlformats.org/markup-compatibility/2006">
              <mc:Choice xmlns:v="urn:schemas-microsoft-com:vml" Requires="v">
                <p:oleObj spid="_x0000_s516119" name="Equation" r:id="rId8" imgW="1485720" imgH="241200" progId="Equation.DSMT4">
                  <p:embed/>
                </p:oleObj>
              </mc:Choice>
              <mc:Fallback>
                <p:oleObj name="Equation" r:id="rId8" imgW="1485720" imgH="241200" progId="Equation.DSMT4">
                  <p:embed/>
                  <p:pic>
                    <p:nvPicPr>
                      <p:cNvPr id="15" name="Object 14">
                        <a:extLst>
                          <a:ext uri="{FF2B5EF4-FFF2-40B4-BE49-F238E27FC236}">
                            <a16:creationId xmlns:a16="http://schemas.microsoft.com/office/drawing/2014/main" id="{F5FDA95B-9A2A-4F4D-A6AF-E9F133FF2CE5}"/>
                          </a:ext>
                        </a:extLst>
                      </p:cNvPr>
                      <p:cNvPicPr/>
                      <p:nvPr/>
                    </p:nvPicPr>
                    <p:blipFill>
                      <a:blip r:embed="rId9"/>
                      <a:stretch>
                        <a:fillRect/>
                      </a:stretch>
                    </p:blipFill>
                    <p:spPr>
                      <a:xfrm>
                        <a:off x="1439863" y="1931404"/>
                        <a:ext cx="3132137" cy="511175"/>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03219232-502C-47CE-8156-80EF1BDEBF9D}"/>
              </a:ext>
            </a:extLst>
          </p:cNvPr>
          <p:cNvGraphicFramePr>
            <a:graphicFrameLocks noChangeAspect="1"/>
          </p:cNvGraphicFramePr>
          <p:nvPr>
            <p:extLst>
              <p:ext uri="{D42A27DB-BD31-4B8C-83A1-F6EECF244321}">
                <p14:modId xmlns:p14="http://schemas.microsoft.com/office/powerpoint/2010/main" val="850638925"/>
              </p:ext>
            </p:extLst>
          </p:nvPr>
        </p:nvGraphicFramePr>
        <p:xfrm>
          <a:off x="4055356" y="3520369"/>
          <a:ext cx="2868612" cy="457200"/>
        </p:xfrm>
        <a:graphic>
          <a:graphicData uri="http://schemas.openxmlformats.org/presentationml/2006/ole">
            <mc:AlternateContent xmlns:mc="http://schemas.openxmlformats.org/markup-compatibility/2006">
              <mc:Choice xmlns:v="urn:schemas-microsoft-com:vml" Requires="v">
                <p:oleObj spid="_x0000_s516120" name="Equation" r:id="rId10" imgW="1358640" imgH="215640" progId="Equation.DSMT4">
                  <p:embed/>
                </p:oleObj>
              </mc:Choice>
              <mc:Fallback>
                <p:oleObj name="Equation" r:id="rId10" imgW="1358640" imgH="215640" progId="Equation.DSMT4">
                  <p:embed/>
                  <p:pic>
                    <p:nvPicPr>
                      <p:cNvPr id="16" name="Object 15">
                        <a:extLst>
                          <a:ext uri="{FF2B5EF4-FFF2-40B4-BE49-F238E27FC236}">
                            <a16:creationId xmlns:a16="http://schemas.microsoft.com/office/drawing/2014/main" id="{03219232-502C-47CE-8156-80EF1BDEBF9D}"/>
                          </a:ext>
                        </a:extLst>
                      </p:cNvPr>
                      <p:cNvPicPr/>
                      <p:nvPr/>
                    </p:nvPicPr>
                    <p:blipFill>
                      <a:blip r:embed="rId11"/>
                      <a:stretch>
                        <a:fillRect/>
                      </a:stretch>
                    </p:blipFill>
                    <p:spPr>
                      <a:xfrm>
                        <a:off x="4055356" y="3520369"/>
                        <a:ext cx="2868612" cy="457200"/>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BE98B943-90AE-4E87-9854-087D05EC41D0}"/>
              </a:ext>
            </a:extLst>
          </p:cNvPr>
          <p:cNvGraphicFramePr>
            <a:graphicFrameLocks noChangeAspect="1"/>
          </p:cNvGraphicFramePr>
          <p:nvPr>
            <p:extLst>
              <p:ext uri="{D42A27DB-BD31-4B8C-83A1-F6EECF244321}">
                <p14:modId xmlns:p14="http://schemas.microsoft.com/office/powerpoint/2010/main" val="716141617"/>
              </p:ext>
            </p:extLst>
          </p:nvPr>
        </p:nvGraphicFramePr>
        <p:xfrm>
          <a:off x="4055356" y="4007996"/>
          <a:ext cx="2947987" cy="509587"/>
        </p:xfrm>
        <a:graphic>
          <a:graphicData uri="http://schemas.openxmlformats.org/presentationml/2006/ole">
            <mc:AlternateContent xmlns:mc="http://schemas.openxmlformats.org/markup-compatibility/2006">
              <mc:Choice xmlns:v="urn:schemas-microsoft-com:vml" Requires="v">
                <p:oleObj spid="_x0000_s516121" name="Equation" r:id="rId12" imgW="1396800" imgH="241200" progId="Equation.DSMT4">
                  <p:embed/>
                </p:oleObj>
              </mc:Choice>
              <mc:Fallback>
                <p:oleObj name="Equation" r:id="rId12" imgW="1396800" imgH="241200" progId="Equation.DSMT4">
                  <p:embed/>
                  <p:pic>
                    <p:nvPicPr>
                      <p:cNvPr id="17" name="Object 16">
                        <a:extLst>
                          <a:ext uri="{FF2B5EF4-FFF2-40B4-BE49-F238E27FC236}">
                            <a16:creationId xmlns:a16="http://schemas.microsoft.com/office/drawing/2014/main" id="{BE98B943-90AE-4E87-9854-087D05EC41D0}"/>
                          </a:ext>
                        </a:extLst>
                      </p:cNvPr>
                      <p:cNvPicPr/>
                      <p:nvPr/>
                    </p:nvPicPr>
                    <p:blipFill>
                      <a:blip r:embed="rId13"/>
                      <a:stretch>
                        <a:fillRect/>
                      </a:stretch>
                    </p:blipFill>
                    <p:spPr>
                      <a:xfrm>
                        <a:off x="4055356" y="4007996"/>
                        <a:ext cx="2947987" cy="509587"/>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4B3B158E-E059-49CC-856A-87DD2C06AC19}"/>
              </a:ext>
            </a:extLst>
          </p:cNvPr>
          <p:cNvGraphicFramePr>
            <a:graphicFrameLocks noChangeAspect="1"/>
          </p:cNvGraphicFramePr>
          <p:nvPr>
            <p:extLst>
              <p:ext uri="{D42A27DB-BD31-4B8C-83A1-F6EECF244321}">
                <p14:modId xmlns:p14="http://schemas.microsoft.com/office/powerpoint/2010/main" val="3812696743"/>
              </p:ext>
            </p:extLst>
          </p:nvPr>
        </p:nvGraphicFramePr>
        <p:xfrm>
          <a:off x="4110297" y="4557492"/>
          <a:ext cx="2844800" cy="509587"/>
        </p:xfrm>
        <a:graphic>
          <a:graphicData uri="http://schemas.openxmlformats.org/presentationml/2006/ole">
            <mc:AlternateContent xmlns:mc="http://schemas.openxmlformats.org/markup-compatibility/2006">
              <mc:Choice xmlns:v="urn:schemas-microsoft-com:vml" Requires="v">
                <p:oleObj spid="_x0000_s516122" name="Equation" r:id="rId14" imgW="1346040" imgH="241200" progId="Equation.DSMT4">
                  <p:embed/>
                </p:oleObj>
              </mc:Choice>
              <mc:Fallback>
                <p:oleObj name="Equation" r:id="rId14" imgW="1346040" imgH="241200" progId="Equation.DSMT4">
                  <p:embed/>
                  <p:pic>
                    <p:nvPicPr>
                      <p:cNvPr id="18" name="Object 17">
                        <a:extLst>
                          <a:ext uri="{FF2B5EF4-FFF2-40B4-BE49-F238E27FC236}">
                            <a16:creationId xmlns:a16="http://schemas.microsoft.com/office/drawing/2014/main" id="{4B3B158E-E059-49CC-856A-87DD2C06AC19}"/>
                          </a:ext>
                        </a:extLst>
                      </p:cNvPr>
                      <p:cNvPicPr/>
                      <p:nvPr/>
                    </p:nvPicPr>
                    <p:blipFill>
                      <a:blip r:embed="rId15"/>
                      <a:stretch>
                        <a:fillRect/>
                      </a:stretch>
                    </p:blipFill>
                    <p:spPr>
                      <a:xfrm>
                        <a:off x="4110297" y="4557492"/>
                        <a:ext cx="2844800" cy="509587"/>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1F4991EF-6E2E-4582-AB13-73CF39A502C7}"/>
              </a:ext>
            </a:extLst>
          </p:cNvPr>
          <p:cNvGraphicFramePr>
            <a:graphicFrameLocks noChangeAspect="1"/>
          </p:cNvGraphicFramePr>
          <p:nvPr>
            <p:extLst>
              <p:ext uri="{D42A27DB-BD31-4B8C-83A1-F6EECF244321}">
                <p14:modId xmlns:p14="http://schemas.microsoft.com/office/powerpoint/2010/main" val="597146589"/>
              </p:ext>
            </p:extLst>
          </p:nvPr>
        </p:nvGraphicFramePr>
        <p:xfrm>
          <a:off x="2760134" y="5566568"/>
          <a:ext cx="3135313" cy="509588"/>
        </p:xfrm>
        <a:graphic>
          <a:graphicData uri="http://schemas.openxmlformats.org/presentationml/2006/ole">
            <mc:AlternateContent xmlns:mc="http://schemas.openxmlformats.org/markup-compatibility/2006">
              <mc:Choice xmlns:v="urn:schemas-microsoft-com:vml" Requires="v">
                <p:oleObj spid="_x0000_s516123" name="Equation" r:id="rId16" imgW="1485720" imgH="241200" progId="Equation.DSMT4">
                  <p:embed/>
                </p:oleObj>
              </mc:Choice>
              <mc:Fallback>
                <p:oleObj name="Equation" r:id="rId16" imgW="1485720" imgH="241200" progId="Equation.DSMT4">
                  <p:embed/>
                  <p:pic>
                    <p:nvPicPr>
                      <p:cNvPr id="19" name="Object 18">
                        <a:extLst>
                          <a:ext uri="{FF2B5EF4-FFF2-40B4-BE49-F238E27FC236}">
                            <a16:creationId xmlns:a16="http://schemas.microsoft.com/office/drawing/2014/main" id="{1F4991EF-6E2E-4582-AB13-73CF39A502C7}"/>
                          </a:ext>
                        </a:extLst>
                      </p:cNvPr>
                      <p:cNvPicPr/>
                      <p:nvPr/>
                    </p:nvPicPr>
                    <p:blipFill>
                      <a:blip r:embed="rId17"/>
                      <a:stretch>
                        <a:fillRect/>
                      </a:stretch>
                    </p:blipFill>
                    <p:spPr>
                      <a:xfrm>
                        <a:off x="2760134" y="5566568"/>
                        <a:ext cx="3135313" cy="509588"/>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4273B845-2E14-430F-B1C8-4CD073F32311}"/>
              </a:ext>
            </a:extLst>
          </p:cNvPr>
          <p:cNvGraphicFramePr>
            <a:graphicFrameLocks noChangeAspect="1"/>
          </p:cNvGraphicFramePr>
          <p:nvPr>
            <p:extLst>
              <p:ext uri="{D42A27DB-BD31-4B8C-83A1-F6EECF244321}">
                <p14:modId xmlns:p14="http://schemas.microsoft.com/office/powerpoint/2010/main" val="2581520993"/>
              </p:ext>
            </p:extLst>
          </p:nvPr>
        </p:nvGraphicFramePr>
        <p:xfrm>
          <a:off x="4143021" y="5075238"/>
          <a:ext cx="2522538" cy="563562"/>
        </p:xfrm>
        <a:graphic>
          <a:graphicData uri="http://schemas.openxmlformats.org/presentationml/2006/ole">
            <mc:AlternateContent xmlns:mc="http://schemas.openxmlformats.org/markup-compatibility/2006">
              <mc:Choice xmlns:v="urn:schemas-microsoft-com:vml" Requires="v">
                <p:oleObj spid="_x0000_s516124" name="Equation" r:id="rId18" imgW="1193760" imgH="266400" progId="Equation.DSMT4">
                  <p:embed/>
                </p:oleObj>
              </mc:Choice>
              <mc:Fallback>
                <p:oleObj name="Equation" r:id="rId18" imgW="1193760" imgH="266400" progId="Equation.DSMT4">
                  <p:embed/>
                  <p:pic>
                    <p:nvPicPr>
                      <p:cNvPr id="18" name="Object 17">
                        <a:extLst>
                          <a:ext uri="{FF2B5EF4-FFF2-40B4-BE49-F238E27FC236}">
                            <a16:creationId xmlns:a16="http://schemas.microsoft.com/office/drawing/2014/main" id="{4B3B158E-E059-49CC-856A-87DD2C06AC19}"/>
                          </a:ext>
                        </a:extLst>
                      </p:cNvPr>
                      <p:cNvPicPr/>
                      <p:nvPr/>
                    </p:nvPicPr>
                    <p:blipFill>
                      <a:blip r:embed="rId19"/>
                      <a:stretch>
                        <a:fillRect/>
                      </a:stretch>
                    </p:blipFill>
                    <p:spPr>
                      <a:xfrm>
                        <a:off x="4143021" y="5075238"/>
                        <a:ext cx="2522538" cy="563562"/>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585DB382-1F25-411E-A338-E24E0D2D7D81}"/>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08953939"/>
      </p:ext>
    </p:extLst>
  </p:cSld>
  <p:clrMapOvr>
    <a:masterClrMapping/>
  </p:clrMapOvr>
  <mc:AlternateContent xmlns:mc="http://schemas.openxmlformats.org/markup-compatibility/2006">
    <mc:Choice xmlns:p14="http://schemas.microsoft.com/office/powerpoint/2010/main" Requires="p14">
      <p:transition spd="slow" p14:dur="2000" advTm="93369"/>
    </mc:Choice>
    <mc:Fallback>
      <p:transition spd="slow" advTm="933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adjoint is a linear for real linear maps</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For real vector spaces, the adjoint is a linear.</a:t>
            </a:r>
          </a:p>
          <a:p>
            <a:pPr marL="457200" lvl="1" indent="0">
              <a:buNone/>
            </a:pPr>
            <a:endParaRPr lang="en-US" dirty="0"/>
          </a:p>
          <a:p>
            <a:pPr marL="0" indent="0">
              <a:buNone/>
            </a:pPr>
            <a:r>
              <a:rPr lang="en-US" dirty="0"/>
              <a:t>Proof:</a:t>
            </a:r>
          </a:p>
          <a:p>
            <a:pPr marL="0" indent="0">
              <a:buNone/>
            </a:pPr>
            <a:r>
              <a:rPr lang="en-US" dirty="0"/>
              <a:t>	For real numbers, the inner product is symmetric,</a:t>
            </a:r>
          </a:p>
          <a:p>
            <a:pPr marL="0" indent="0">
              <a:buNone/>
            </a:pPr>
            <a:r>
              <a:rPr lang="en-US" dirty="0"/>
              <a:t>	so we may modify the previous proof to show that</a:t>
            </a:r>
          </a:p>
          <a:p>
            <a:pPr marL="0" indent="0">
              <a:buNone/>
            </a:pPr>
            <a:r>
              <a:rPr lang="en-US" dirty="0"/>
              <a:t>                                                                                        ▮</a:t>
            </a:r>
          </a:p>
          <a:p>
            <a:pPr marL="0" indent="0">
              <a:buNone/>
            </a:pPr>
            <a:endParaRPr lang="en-US" dirty="0"/>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9" name="Object 18">
            <a:extLst>
              <a:ext uri="{FF2B5EF4-FFF2-40B4-BE49-F238E27FC236}">
                <a16:creationId xmlns:a16="http://schemas.microsoft.com/office/drawing/2014/main" id="{1F4991EF-6E2E-4582-AB13-73CF39A502C7}"/>
              </a:ext>
            </a:extLst>
          </p:cNvPr>
          <p:cNvGraphicFramePr>
            <a:graphicFrameLocks noChangeAspect="1"/>
          </p:cNvGraphicFramePr>
          <p:nvPr>
            <p:extLst>
              <p:ext uri="{D42A27DB-BD31-4B8C-83A1-F6EECF244321}">
                <p14:modId xmlns:p14="http://schemas.microsoft.com/office/powerpoint/2010/main" val="881815558"/>
              </p:ext>
            </p:extLst>
          </p:nvPr>
        </p:nvGraphicFramePr>
        <p:xfrm>
          <a:off x="2979738" y="3970691"/>
          <a:ext cx="2947987" cy="509587"/>
        </p:xfrm>
        <a:graphic>
          <a:graphicData uri="http://schemas.openxmlformats.org/presentationml/2006/ole">
            <mc:AlternateContent xmlns:mc="http://schemas.openxmlformats.org/markup-compatibility/2006">
              <mc:Choice xmlns:v="urn:schemas-microsoft-com:vml" Requires="v">
                <p:oleObj spid="_x0000_s518148" name="Equation" r:id="rId6" imgW="1396800" imgH="241200" progId="Equation.DSMT4">
                  <p:embed/>
                </p:oleObj>
              </mc:Choice>
              <mc:Fallback>
                <p:oleObj name="Equation" r:id="rId6" imgW="1396800" imgH="241200" progId="Equation.DSMT4">
                  <p:embed/>
                  <p:pic>
                    <p:nvPicPr>
                      <p:cNvPr id="19" name="Object 18">
                        <a:extLst>
                          <a:ext uri="{FF2B5EF4-FFF2-40B4-BE49-F238E27FC236}">
                            <a16:creationId xmlns:a16="http://schemas.microsoft.com/office/drawing/2014/main" id="{1F4991EF-6E2E-4582-AB13-73CF39A502C7}"/>
                          </a:ext>
                        </a:extLst>
                      </p:cNvPr>
                      <p:cNvPicPr/>
                      <p:nvPr/>
                    </p:nvPicPr>
                    <p:blipFill>
                      <a:blip r:embed="rId7"/>
                      <a:stretch>
                        <a:fillRect/>
                      </a:stretch>
                    </p:blipFill>
                    <p:spPr>
                      <a:xfrm>
                        <a:off x="2979738" y="3970691"/>
                        <a:ext cx="2947987" cy="509587"/>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F5A424C8-97A6-42A8-A477-557E2168370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04554421"/>
      </p:ext>
    </p:extLst>
  </p:cSld>
  <p:clrMapOvr>
    <a:masterClrMapping/>
  </p:clrMapOvr>
  <mc:AlternateContent xmlns:mc="http://schemas.openxmlformats.org/markup-compatibility/2006">
    <mc:Choice xmlns:p14="http://schemas.microsoft.com/office/powerpoint/2010/main" Requires="p14">
      <p:transition spd="slow" p14:dur="2000" advTm="29006"/>
    </mc:Choice>
    <mc:Fallback>
      <p:transition spd="slow" advTm="290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adjoint of a composition</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V </a:t>
            </a:r>
            <a:r>
              <a:rPr lang="en-US" dirty="0"/>
              <a:t>  and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V</a:t>
            </a:r>
            <a:r>
              <a:rPr lang="en-US" dirty="0">
                <a:latin typeface="Times New Roman" panose="02020603050405020304" pitchFamily="18" charset="0"/>
              </a:rPr>
              <a:t>  → </a:t>
            </a:r>
            <a:r>
              <a:rPr lang="en-US" b="1" dirty="0">
                <a:latin typeface="Edwardian Script ITC" panose="030303020407070D0804" pitchFamily="66" charset="0"/>
              </a:rPr>
              <a:t>W </a:t>
            </a:r>
            <a:r>
              <a:rPr lang="en-US" dirty="0"/>
              <a:t>,   then </a:t>
            </a:r>
            <a:r>
              <a:rPr lang="en-US" dirty="0">
                <a:latin typeface="Times New Roman" panose="02020603050405020304" pitchFamily="18" charset="0"/>
              </a:rPr>
              <a:t>(</a:t>
            </a:r>
            <a:r>
              <a:rPr lang="en-US" i="1" dirty="0">
                <a:latin typeface="Times New Roman" panose="02020603050405020304" pitchFamily="18" charset="0"/>
              </a:rPr>
              <a:t>BA</a:t>
            </a:r>
            <a:r>
              <a:rPr lang="en-US" dirty="0">
                <a:latin typeface="Times New Roman" panose="02020603050405020304" pitchFamily="18" charset="0"/>
              </a:rPr>
              <a:t>)</a:t>
            </a:r>
            <a:r>
              <a:rPr lang="en-US" baseline="30000" dirty="0">
                <a:latin typeface="Times New Roman" panose="02020603050405020304" pitchFamily="18" charset="0"/>
              </a:rPr>
              <a:t>*</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a:t>
            </a:r>
            <a:r>
              <a:rPr lang="en-US" i="1" dirty="0">
                <a:latin typeface="Times New Roman" panose="02020603050405020304" pitchFamily="18" charset="0"/>
              </a:rPr>
              <a:t>B</a:t>
            </a:r>
            <a:r>
              <a:rPr lang="en-US" baseline="30000" dirty="0">
                <a:latin typeface="Times New Roman" panose="02020603050405020304" pitchFamily="18" charset="0"/>
              </a:rPr>
              <a:t>*</a:t>
            </a:r>
            <a:r>
              <a:rPr lang="en-US" dirty="0"/>
              <a:t>.</a:t>
            </a:r>
          </a:p>
          <a:p>
            <a:pPr marL="457200" lvl="1" indent="0">
              <a:buNone/>
            </a:pPr>
            <a:endParaRPr lang="en-US" dirty="0"/>
          </a:p>
          <a:p>
            <a:pPr marL="0" indent="0">
              <a:buNone/>
            </a:pPr>
            <a:r>
              <a:rPr lang="en-US" dirty="0"/>
              <a:t>Proof:</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Therefore, </a:t>
            </a:r>
            <a:r>
              <a:rPr lang="en-US" dirty="0">
                <a:latin typeface="Times New Roman" panose="02020603050405020304" pitchFamily="18" charset="0"/>
              </a:rPr>
              <a:t>(</a:t>
            </a:r>
            <a:r>
              <a:rPr lang="en-US" i="1" dirty="0">
                <a:latin typeface="Times New Roman" panose="02020603050405020304" pitchFamily="18" charset="0"/>
              </a:rPr>
              <a:t>BA</a:t>
            </a:r>
            <a:r>
              <a:rPr lang="en-US" dirty="0">
                <a:latin typeface="Times New Roman" panose="02020603050405020304" pitchFamily="18" charset="0"/>
              </a:rPr>
              <a:t>)</a:t>
            </a:r>
            <a:r>
              <a:rPr lang="en-US" baseline="30000" dirty="0">
                <a:latin typeface="Times New Roman" panose="02020603050405020304" pitchFamily="18" charset="0"/>
              </a:rPr>
              <a:t>*</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a:t>
            </a:r>
            <a:r>
              <a:rPr lang="en-US" i="1" dirty="0">
                <a:latin typeface="Times New Roman" panose="02020603050405020304" pitchFamily="18" charset="0"/>
              </a:rPr>
              <a:t>B</a:t>
            </a:r>
            <a:r>
              <a:rPr lang="en-US" baseline="30000" dirty="0">
                <a:latin typeface="Times New Roman" panose="02020603050405020304" pitchFamily="18" charset="0"/>
              </a:rPr>
              <a:t>*</a:t>
            </a:r>
            <a:r>
              <a:rPr lang="en-US" dirty="0"/>
              <a:t>. ▮</a:t>
            </a:r>
          </a:p>
          <a:p>
            <a:pPr marL="0" indent="0">
              <a:buNone/>
            </a:pPr>
            <a:endParaRPr lang="en-US" dirty="0"/>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9" name="Object 18">
            <a:extLst>
              <a:ext uri="{FF2B5EF4-FFF2-40B4-BE49-F238E27FC236}">
                <a16:creationId xmlns:a16="http://schemas.microsoft.com/office/drawing/2014/main" id="{1F4991EF-6E2E-4582-AB13-73CF39A502C7}"/>
              </a:ext>
            </a:extLst>
          </p:cNvPr>
          <p:cNvGraphicFramePr>
            <a:graphicFrameLocks noChangeAspect="1"/>
          </p:cNvGraphicFramePr>
          <p:nvPr>
            <p:extLst>
              <p:ext uri="{D42A27DB-BD31-4B8C-83A1-F6EECF244321}">
                <p14:modId xmlns:p14="http://schemas.microsoft.com/office/powerpoint/2010/main" val="2463213258"/>
              </p:ext>
            </p:extLst>
          </p:nvPr>
        </p:nvGraphicFramePr>
        <p:xfrm>
          <a:off x="2181225" y="3121025"/>
          <a:ext cx="2947988" cy="615950"/>
        </p:xfrm>
        <a:graphic>
          <a:graphicData uri="http://schemas.openxmlformats.org/presentationml/2006/ole">
            <mc:AlternateContent xmlns:mc="http://schemas.openxmlformats.org/markup-compatibility/2006">
              <mc:Choice xmlns:v="urn:schemas-microsoft-com:vml" Requires="v">
                <p:oleObj spid="_x0000_s519181" name="Equation" r:id="rId6" imgW="1396800" imgH="291960" progId="Equation.DSMT4">
                  <p:embed/>
                </p:oleObj>
              </mc:Choice>
              <mc:Fallback>
                <p:oleObj name="Equation" r:id="rId6" imgW="1396800" imgH="291960" progId="Equation.DSMT4">
                  <p:embed/>
                  <p:pic>
                    <p:nvPicPr>
                      <p:cNvPr id="19" name="Object 18">
                        <a:extLst>
                          <a:ext uri="{FF2B5EF4-FFF2-40B4-BE49-F238E27FC236}">
                            <a16:creationId xmlns:a16="http://schemas.microsoft.com/office/drawing/2014/main" id="{1F4991EF-6E2E-4582-AB13-73CF39A502C7}"/>
                          </a:ext>
                        </a:extLst>
                      </p:cNvPr>
                      <p:cNvPicPr/>
                      <p:nvPr/>
                    </p:nvPicPr>
                    <p:blipFill>
                      <a:blip r:embed="rId7"/>
                      <a:stretch>
                        <a:fillRect/>
                      </a:stretch>
                    </p:blipFill>
                    <p:spPr>
                      <a:xfrm>
                        <a:off x="2181225" y="3121025"/>
                        <a:ext cx="2947988" cy="61595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7C333BD0-77C9-4706-8D6E-80AEB97F3469}"/>
              </a:ext>
            </a:extLst>
          </p:cNvPr>
          <p:cNvGraphicFramePr>
            <a:graphicFrameLocks noChangeAspect="1"/>
          </p:cNvGraphicFramePr>
          <p:nvPr>
            <p:extLst>
              <p:ext uri="{D42A27DB-BD31-4B8C-83A1-F6EECF244321}">
                <p14:modId xmlns:p14="http://schemas.microsoft.com/office/powerpoint/2010/main" val="3601808399"/>
              </p:ext>
            </p:extLst>
          </p:nvPr>
        </p:nvGraphicFramePr>
        <p:xfrm>
          <a:off x="3598774" y="3716248"/>
          <a:ext cx="1608138" cy="508000"/>
        </p:xfrm>
        <a:graphic>
          <a:graphicData uri="http://schemas.openxmlformats.org/presentationml/2006/ole">
            <mc:AlternateContent xmlns:mc="http://schemas.openxmlformats.org/markup-compatibility/2006">
              <mc:Choice xmlns:v="urn:schemas-microsoft-com:vml" Requires="v">
                <p:oleObj spid="_x0000_s519182" name="Equation" r:id="rId8" imgW="761760" imgH="241200" progId="Equation.DSMT4">
                  <p:embed/>
                </p:oleObj>
              </mc:Choice>
              <mc:Fallback>
                <p:oleObj name="Equation" r:id="rId8" imgW="761760" imgH="241200" progId="Equation.DSMT4">
                  <p:embed/>
                  <p:pic>
                    <p:nvPicPr>
                      <p:cNvPr id="19" name="Object 18">
                        <a:extLst>
                          <a:ext uri="{FF2B5EF4-FFF2-40B4-BE49-F238E27FC236}">
                            <a16:creationId xmlns:a16="http://schemas.microsoft.com/office/drawing/2014/main" id="{1F4991EF-6E2E-4582-AB13-73CF39A502C7}"/>
                          </a:ext>
                        </a:extLst>
                      </p:cNvPr>
                      <p:cNvPicPr/>
                      <p:nvPr/>
                    </p:nvPicPr>
                    <p:blipFill>
                      <a:blip r:embed="rId9"/>
                      <a:stretch>
                        <a:fillRect/>
                      </a:stretch>
                    </p:blipFill>
                    <p:spPr>
                      <a:xfrm>
                        <a:off x="3598774" y="3716248"/>
                        <a:ext cx="1608138" cy="5080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7FBCCE7E-591C-4757-89F3-CB9DDDD3B394}"/>
              </a:ext>
            </a:extLst>
          </p:cNvPr>
          <p:cNvGraphicFramePr>
            <a:graphicFrameLocks noChangeAspect="1"/>
          </p:cNvGraphicFramePr>
          <p:nvPr>
            <p:extLst>
              <p:ext uri="{D42A27DB-BD31-4B8C-83A1-F6EECF244321}">
                <p14:modId xmlns:p14="http://schemas.microsoft.com/office/powerpoint/2010/main" val="719615361"/>
              </p:ext>
            </p:extLst>
          </p:nvPr>
        </p:nvGraphicFramePr>
        <p:xfrm>
          <a:off x="3598774" y="4270465"/>
          <a:ext cx="1446213" cy="508000"/>
        </p:xfrm>
        <a:graphic>
          <a:graphicData uri="http://schemas.openxmlformats.org/presentationml/2006/ole">
            <mc:AlternateContent xmlns:mc="http://schemas.openxmlformats.org/markup-compatibility/2006">
              <mc:Choice xmlns:v="urn:schemas-microsoft-com:vml" Requires="v">
                <p:oleObj spid="_x0000_s519183" name="Equation" r:id="rId10" imgW="685800" imgH="241200" progId="Equation.DSMT4">
                  <p:embed/>
                </p:oleObj>
              </mc:Choice>
              <mc:Fallback>
                <p:oleObj name="Equation" r:id="rId10" imgW="685800" imgH="241200" progId="Equation.DSMT4">
                  <p:embed/>
                  <p:pic>
                    <p:nvPicPr>
                      <p:cNvPr id="8" name="Object 7">
                        <a:extLst>
                          <a:ext uri="{FF2B5EF4-FFF2-40B4-BE49-F238E27FC236}">
                            <a16:creationId xmlns:a16="http://schemas.microsoft.com/office/drawing/2014/main" id="{7C333BD0-77C9-4706-8D6E-80AEB97F3469}"/>
                          </a:ext>
                        </a:extLst>
                      </p:cNvPr>
                      <p:cNvPicPr/>
                      <p:nvPr/>
                    </p:nvPicPr>
                    <p:blipFill>
                      <a:blip r:embed="rId11"/>
                      <a:stretch>
                        <a:fillRect/>
                      </a:stretch>
                    </p:blipFill>
                    <p:spPr>
                      <a:xfrm>
                        <a:off x="3598774" y="4270465"/>
                        <a:ext cx="1446213" cy="50800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CD87C47F-0CDF-4029-A950-DA823C65A67F}"/>
              </a:ext>
            </a:extLst>
          </p:cNvPr>
          <p:cNvGraphicFramePr>
            <a:graphicFrameLocks noChangeAspect="1"/>
          </p:cNvGraphicFramePr>
          <p:nvPr>
            <p:extLst>
              <p:ext uri="{D42A27DB-BD31-4B8C-83A1-F6EECF244321}">
                <p14:modId xmlns:p14="http://schemas.microsoft.com/office/powerpoint/2010/main" val="1145713451"/>
              </p:ext>
            </p:extLst>
          </p:nvPr>
        </p:nvGraphicFramePr>
        <p:xfrm>
          <a:off x="3598774" y="4819471"/>
          <a:ext cx="1766888" cy="561975"/>
        </p:xfrm>
        <a:graphic>
          <a:graphicData uri="http://schemas.openxmlformats.org/presentationml/2006/ole">
            <mc:AlternateContent xmlns:mc="http://schemas.openxmlformats.org/markup-compatibility/2006">
              <mc:Choice xmlns:v="urn:schemas-microsoft-com:vml" Requires="v">
                <p:oleObj spid="_x0000_s519184" name="Equation" r:id="rId12" imgW="838080" imgH="266400" progId="Equation.DSMT4">
                  <p:embed/>
                </p:oleObj>
              </mc:Choice>
              <mc:Fallback>
                <p:oleObj name="Equation" r:id="rId12" imgW="838080" imgH="266400" progId="Equation.DSMT4">
                  <p:embed/>
                  <p:pic>
                    <p:nvPicPr>
                      <p:cNvPr id="9" name="Object 8">
                        <a:extLst>
                          <a:ext uri="{FF2B5EF4-FFF2-40B4-BE49-F238E27FC236}">
                            <a16:creationId xmlns:a16="http://schemas.microsoft.com/office/drawing/2014/main" id="{7FBCCE7E-591C-4757-89F3-CB9DDDD3B394}"/>
                          </a:ext>
                        </a:extLst>
                      </p:cNvPr>
                      <p:cNvPicPr/>
                      <p:nvPr/>
                    </p:nvPicPr>
                    <p:blipFill>
                      <a:blip r:embed="rId13"/>
                      <a:stretch>
                        <a:fillRect/>
                      </a:stretch>
                    </p:blipFill>
                    <p:spPr>
                      <a:xfrm>
                        <a:off x="3598774" y="4819471"/>
                        <a:ext cx="1766888" cy="56197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9A4FAC14-36E6-4EB8-9236-30F77F59E124}"/>
              </a:ext>
            </a:extLst>
          </p:cNvPr>
          <p:cNvGraphicFramePr>
            <a:graphicFrameLocks noChangeAspect="1"/>
          </p:cNvGraphicFramePr>
          <p:nvPr>
            <p:extLst>
              <p:ext uri="{D42A27DB-BD31-4B8C-83A1-F6EECF244321}">
                <p14:modId xmlns:p14="http://schemas.microsoft.com/office/powerpoint/2010/main" val="3228913732"/>
              </p:ext>
            </p:extLst>
          </p:nvPr>
        </p:nvGraphicFramePr>
        <p:xfrm>
          <a:off x="3598774" y="5381446"/>
          <a:ext cx="1766888" cy="561975"/>
        </p:xfrm>
        <a:graphic>
          <a:graphicData uri="http://schemas.openxmlformats.org/presentationml/2006/ole">
            <mc:AlternateContent xmlns:mc="http://schemas.openxmlformats.org/markup-compatibility/2006">
              <mc:Choice xmlns:v="urn:schemas-microsoft-com:vml" Requires="v">
                <p:oleObj spid="_x0000_s519185" name="Equation" r:id="rId14" imgW="838080" imgH="266400" progId="Equation.DSMT4">
                  <p:embed/>
                </p:oleObj>
              </mc:Choice>
              <mc:Fallback>
                <p:oleObj name="Equation" r:id="rId14" imgW="838080" imgH="266400" progId="Equation.DSMT4">
                  <p:embed/>
                  <p:pic>
                    <p:nvPicPr>
                      <p:cNvPr id="10" name="Object 9">
                        <a:extLst>
                          <a:ext uri="{FF2B5EF4-FFF2-40B4-BE49-F238E27FC236}">
                            <a16:creationId xmlns:a16="http://schemas.microsoft.com/office/drawing/2014/main" id="{CD87C47F-0CDF-4029-A950-DA823C65A67F}"/>
                          </a:ext>
                        </a:extLst>
                      </p:cNvPr>
                      <p:cNvPicPr/>
                      <p:nvPr/>
                    </p:nvPicPr>
                    <p:blipFill>
                      <a:blip r:embed="rId15"/>
                      <a:stretch>
                        <a:fillRect/>
                      </a:stretch>
                    </p:blipFill>
                    <p:spPr>
                      <a:xfrm>
                        <a:off x="3598774" y="5381446"/>
                        <a:ext cx="1766888" cy="561975"/>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0B620F9B-90CF-4D9D-8398-6BB2B74E86CF}"/>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3670089"/>
      </p:ext>
    </p:extLst>
  </p:cSld>
  <p:clrMapOvr>
    <a:masterClrMapping/>
  </p:clrMapOvr>
  <mc:AlternateContent xmlns:mc="http://schemas.openxmlformats.org/markup-compatibility/2006">
    <mc:Choice xmlns:p14="http://schemas.microsoft.com/office/powerpoint/2010/main" Requires="p14">
      <p:transition spd="slow" p14:dur="2000" advTm="141406"/>
    </mc:Choice>
    <mc:Fallback>
      <p:transition spd="slow" advTm="1414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adjoint of a composition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Note that this makes sense:</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V </a:t>
            </a:r>
            <a:r>
              <a:rPr lang="en-US" dirty="0"/>
              <a:t>  and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V</a:t>
            </a:r>
            <a:r>
              <a:rPr lang="en-US" dirty="0">
                <a:latin typeface="Times New Roman" panose="02020603050405020304" pitchFamily="18" charset="0"/>
              </a:rPr>
              <a:t>  → </a:t>
            </a:r>
            <a:r>
              <a:rPr lang="en-US" b="1" dirty="0">
                <a:latin typeface="Edwardian Script ITC" panose="030303020407070D0804" pitchFamily="66" charset="0"/>
              </a:rPr>
              <a:t>W </a:t>
            </a:r>
            <a:r>
              <a:rPr lang="en-US" dirty="0"/>
              <a:t>,   then </a:t>
            </a:r>
            <a:r>
              <a:rPr lang="en-US" i="1" dirty="0">
                <a:latin typeface="Times New Roman" panose="02020603050405020304" pitchFamily="18" charset="0"/>
              </a:rPr>
              <a:t>BA</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W </a:t>
            </a:r>
            <a:r>
              <a:rPr lang="en-US" dirty="0"/>
              <a:t>.</a:t>
            </a:r>
          </a:p>
          <a:p>
            <a:pPr marL="0" indent="0">
              <a:buNone/>
            </a:pPr>
            <a:r>
              <a:rPr lang="en-US" dirty="0"/>
              <a:t>	If </a:t>
            </a:r>
            <a:r>
              <a:rPr lang="en-US" i="1" dirty="0">
                <a:latin typeface="Times New Roman" panose="02020603050405020304" pitchFamily="18" charset="0"/>
              </a:rPr>
              <a:t>A</a:t>
            </a:r>
            <a:r>
              <a:rPr lang="en-US" i="1" baseline="30000" dirty="0">
                <a:latin typeface="Times New Roman" panose="02020603050405020304" pitchFamily="18" charset="0"/>
              </a:rPr>
              <a:t>*</a:t>
            </a:r>
            <a:r>
              <a:rPr lang="en-US" dirty="0">
                <a:latin typeface="Times New Roman" panose="02020603050405020304" pitchFamily="18" charset="0"/>
              </a:rPr>
              <a:t>:</a:t>
            </a:r>
            <a:r>
              <a:rPr lang="en-US" b="1" dirty="0">
                <a:latin typeface="Edwardian Script ITC" panose="030303020407070D0804" pitchFamily="66" charset="0"/>
              </a:rPr>
              <a:t>V</a:t>
            </a:r>
            <a:r>
              <a:rPr lang="en-US" dirty="0">
                <a:latin typeface="Times New Roman" panose="02020603050405020304" pitchFamily="18" charset="0"/>
              </a:rPr>
              <a:t>  → </a:t>
            </a:r>
            <a:r>
              <a:rPr lang="en-US" b="1" dirty="0">
                <a:latin typeface="Edwardian Script ITC" panose="030303020407070D0804" pitchFamily="66" charset="0"/>
              </a:rPr>
              <a:t>U </a:t>
            </a:r>
            <a:r>
              <a:rPr lang="en-US" dirty="0"/>
              <a:t>  and </a:t>
            </a:r>
            <a:r>
              <a:rPr lang="en-US" i="1" dirty="0">
                <a:latin typeface="Times New Roman" panose="02020603050405020304" pitchFamily="18" charset="0"/>
              </a:rPr>
              <a:t>B</a:t>
            </a:r>
            <a:r>
              <a:rPr lang="en-US" i="1" baseline="30000" dirty="0">
                <a:latin typeface="Times New Roman" panose="02020603050405020304" pitchFamily="18" charset="0"/>
              </a:rPr>
              <a:t>*</a:t>
            </a:r>
            <a:r>
              <a:rPr lang="en-US" dirty="0">
                <a:latin typeface="Times New Roman" panose="02020603050405020304" pitchFamily="18" charset="0"/>
              </a:rPr>
              <a:t>:</a:t>
            </a:r>
            <a:r>
              <a:rPr lang="en-US" b="1" dirty="0">
                <a:latin typeface="Edwardian Script ITC" panose="030303020407070D0804" pitchFamily="66" charset="0"/>
              </a:rPr>
              <a:t>W</a:t>
            </a:r>
            <a:r>
              <a:rPr lang="en-US" dirty="0">
                <a:latin typeface="Times New Roman" panose="02020603050405020304" pitchFamily="18" charset="0"/>
              </a:rPr>
              <a:t>  → </a:t>
            </a:r>
            <a:r>
              <a:rPr lang="en-US" b="1" dirty="0">
                <a:latin typeface="Edwardian Script ITC" panose="030303020407070D0804" pitchFamily="66" charset="0"/>
              </a:rPr>
              <a:t>V </a:t>
            </a:r>
            <a:r>
              <a:rPr lang="en-US" dirty="0"/>
              <a:t>,   then </a:t>
            </a:r>
            <a:r>
              <a:rPr lang="en-US" i="1" dirty="0">
                <a:latin typeface="Times New Roman" panose="02020603050405020304" pitchFamily="18" charset="0"/>
              </a:rPr>
              <a:t>A</a:t>
            </a:r>
            <a:r>
              <a:rPr lang="en-US" i="1" baseline="30000" dirty="0">
                <a:latin typeface="Times New Roman" panose="02020603050405020304" pitchFamily="18" charset="0"/>
              </a:rPr>
              <a:t>*</a:t>
            </a:r>
            <a:r>
              <a:rPr lang="en-US" i="1" dirty="0">
                <a:latin typeface="Times New Roman" panose="02020603050405020304" pitchFamily="18" charset="0"/>
              </a:rPr>
              <a:t>B</a:t>
            </a:r>
            <a:r>
              <a:rPr lang="en-US" i="1" baseline="30000" dirty="0">
                <a:latin typeface="Times New Roman" panose="02020603050405020304" pitchFamily="18" charset="0"/>
              </a:rPr>
              <a:t>* </a:t>
            </a:r>
            <a:r>
              <a:rPr lang="en-US" dirty="0">
                <a:latin typeface="Times New Roman" panose="02020603050405020304" pitchFamily="18" charset="0"/>
              </a:rPr>
              <a:t>:</a:t>
            </a:r>
            <a:r>
              <a:rPr lang="en-US" b="1" dirty="0">
                <a:latin typeface="Edwardian Script ITC" panose="030303020407070D0804" pitchFamily="66" charset="0"/>
              </a:rPr>
              <a:t>W</a:t>
            </a:r>
            <a:r>
              <a:rPr lang="en-US" dirty="0">
                <a:latin typeface="Times New Roman" panose="02020603050405020304" pitchFamily="18" charset="0"/>
              </a:rPr>
              <a:t>  → </a:t>
            </a:r>
            <a:r>
              <a:rPr lang="en-US" b="1" dirty="0">
                <a:latin typeface="Edwardian Script ITC" panose="030303020407070D0804" pitchFamily="66" charset="0"/>
              </a:rPr>
              <a:t>U </a:t>
            </a:r>
            <a:r>
              <a:rPr lang="en-US" dirty="0"/>
              <a:t>,</a:t>
            </a:r>
          </a:p>
          <a:p>
            <a:pPr marL="0" indent="0">
              <a:buNone/>
            </a:pPr>
            <a:r>
              <a:rPr lang="en-US" dirty="0"/>
              <a:t>		however, from the first, </a:t>
            </a:r>
            <a:r>
              <a:rPr lang="en-US" dirty="0">
                <a:latin typeface="Times New Roman" panose="02020603050405020304" pitchFamily="18" charset="0"/>
              </a:rPr>
              <a:t>(</a:t>
            </a:r>
            <a:r>
              <a:rPr lang="en-US" i="1" dirty="0">
                <a:latin typeface="Times New Roman" panose="02020603050405020304" pitchFamily="18" charset="0"/>
              </a:rPr>
              <a:t>BA</a:t>
            </a:r>
            <a:r>
              <a:rPr lang="en-US" dirty="0">
                <a:latin typeface="Times New Roman" panose="02020603050405020304" pitchFamily="18" charset="0"/>
              </a:rPr>
              <a:t>)</a:t>
            </a:r>
            <a:r>
              <a:rPr lang="en-US" i="1" baseline="30000" dirty="0">
                <a:latin typeface="Times New Roman" panose="02020603050405020304" pitchFamily="18" charset="0"/>
              </a:rPr>
              <a:t>*</a:t>
            </a:r>
            <a:r>
              <a:rPr lang="en-US" i="1" dirty="0">
                <a:latin typeface="Times New Roman" panose="02020603050405020304" pitchFamily="18" charset="0"/>
              </a:rPr>
              <a:t> </a:t>
            </a:r>
            <a:r>
              <a:rPr lang="en-US" dirty="0">
                <a:latin typeface="Times New Roman" panose="02020603050405020304" pitchFamily="18" charset="0"/>
              </a:rPr>
              <a:t>:</a:t>
            </a:r>
            <a:r>
              <a:rPr lang="en-US" b="1" dirty="0">
                <a:latin typeface="Edwardian Script ITC" panose="030303020407070D0804" pitchFamily="66" charset="0"/>
              </a:rPr>
              <a:t>W</a:t>
            </a:r>
            <a:r>
              <a:rPr lang="en-US" dirty="0">
                <a:latin typeface="Times New Roman" panose="02020603050405020304" pitchFamily="18" charset="0"/>
              </a:rPr>
              <a:t>  → </a:t>
            </a:r>
            <a:r>
              <a:rPr lang="en-US" b="1" dirty="0">
                <a:latin typeface="Edwardian Script ITC" panose="030303020407070D0804" pitchFamily="66" charset="0"/>
              </a:rPr>
              <a:t>U </a:t>
            </a:r>
            <a:r>
              <a:rPr lang="en-US" dirty="0"/>
              <a:t>.</a:t>
            </a:r>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pic>
        <p:nvPicPr>
          <p:cNvPr id="5" name="Audio 4">
            <a:hlinkClick r:id="" action="ppaction://media"/>
            <a:extLst>
              <a:ext uri="{FF2B5EF4-FFF2-40B4-BE49-F238E27FC236}">
                <a16:creationId xmlns:a16="http://schemas.microsoft.com/office/drawing/2014/main" id="{4AA69623-C865-4E75-A561-F959C87AAD1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66029853"/>
      </p:ext>
    </p:extLst>
  </p:cSld>
  <p:clrMapOvr>
    <a:masterClrMapping/>
  </p:clrMapOvr>
  <mc:AlternateContent xmlns:mc="http://schemas.openxmlformats.org/markup-compatibility/2006">
    <mc:Choice xmlns:p14="http://schemas.microsoft.com/office/powerpoint/2010/main" Requires="p14">
      <p:transition spd="slow" p14:dur="2000" advTm="71584"/>
    </mc:Choice>
    <mc:Fallback>
      <p:transition spd="slow" advTm="715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adjoint of the zero map</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O</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V </a:t>
            </a:r>
            <a:r>
              <a:rPr lang="en-US" dirty="0"/>
              <a:t>    and </a:t>
            </a:r>
            <a:r>
              <a:rPr lang="en-US" i="1" dirty="0">
                <a:latin typeface="Times New Roman" panose="02020603050405020304" pitchFamily="18" charset="0"/>
              </a:rPr>
              <a:t>O'</a:t>
            </a:r>
            <a:r>
              <a:rPr lang="en-US" dirty="0">
                <a:latin typeface="Times New Roman" panose="02020603050405020304" pitchFamily="18" charset="0"/>
              </a:rPr>
              <a:t>:</a:t>
            </a:r>
            <a:r>
              <a:rPr lang="en-US" b="1" dirty="0">
                <a:latin typeface="Edwardian Script ITC" panose="030303020407070D0804" pitchFamily="66" charset="0"/>
              </a:rPr>
              <a:t>V</a:t>
            </a:r>
            <a:r>
              <a:rPr lang="en-US" dirty="0">
                <a:latin typeface="Times New Roman" panose="02020603050405020304" pitchFamily="18" charset="0"/>
              </a:rPr>
              <a:t>  → </a:t>
            </a:r>
            <a:r>
              <a:rPr lang="en-US" b="1" dirty="0">
                <a:latin typeface="Edwardian Script ITC" panose="030303020407070D0804" pitchFamily="66" charset="0"/>
              </a:rPr>
              <a:t>U</a:t>
            </a:r>
            <a:r>
              <a:rPr lang="en-US" dirty="0"/>
              <a:t>   then </a:t>
            </a:r>
            <a:r>
              <a:rPr lang="en-US" i="1" dirty="0">
                <a:latin typeface="Times New Roman" panose="02020603050405020304" pitchFamily="18" charset="0"/>
              </a:rPr>
              <a:t>O</a:t>
            </a:r>
            <a:r>
              <a:rPr lang="en-US" baseline="30000" dirty="0">
                <a:latin typeface="Times New Roman" panose="02020603050405020304" pitchFamily="18" charset="0"/>
              </a:rPr>
              <a:t>*</a:t>
            </a:r>
            <a:r>
              <a:rPr lang="en-US" dirty="0">
                <a:latin typeface="Times New Roman" panose="02020603050405020304" pitchFamily="18" charset="0"/>
              </a:rPr>
              <a:t> = </a:t>
            </a:r>
            <a:r>
              <a:rPr lang="en-US" i="1" dirty="0">
                <a:latin typeface="Times New Roman" panose="02020603050405020304" pitchFamily="18" charset="0"/>
              </a:rPr>
              <a:t>O'</a:t>
            </a:r>
            <a:r>
              <a:rPr lang="en-US" dirty="0"/>
              <a:t>.</a:t>
            </a:r>
          </a:p>
          <a:p>
            <a:pPr marL="457200" lvl="1" indent="0">
              <a:buNone/>
            </a:pPr>
            <a:endParaRPr lang="en-US" dirty="0"/>
          </a:p>
          <a:p>
            <a:pPr marL="0" indent="0">
              <a:buNone/>
            </a:pPr>
            <a:r>
              <a:rPr lang="en-US" dirty="0"/>
              <a:t>Proof:</a:t>
            </a:r>
          </a:p>
          <a:p>
            <a:pPr marL="0" indent="0">
              <a:buNone/>
            </a:pPr>
            <a:endParaRPr lang="en-US" dirty="0"/>
          </a:p>
          <a:p>
            <a:pPr marL="0" indent="0">
              <a:buNone/>
            </a:pPr>
            <a:endParaRPr lang="en-US" dirty="0"/>
          </a:p>
          <a:p>
            <a:pPr marL="0" indent="0">
              <a:buNone/>
            </a:pPr>
            <a:endParaRPr lang="en-US" dirty="0"/>
          </a:p>
          <a:p>
            <a:pPr marL="0" indent="0">
              <a:buNone/>
            </a:pPr>
            <a:r>
              <a:rPr lang="en-US" dirty="0"/>
              <a:t>	But                                      ,</a:t>
            </a:r>
          </a:p>
          <a:p>
            <a:pPr marL="0" indent="0">
              <a:buNone/>
            </a:pPr>
            <a:r>
              <a:rPr lang="en-US" dirty="0"/>
              <a:t>	Therefore, </a:t>
            </a:r>
            <a:r>
              <a:rPr lang="en-US" i="1" dirty="0">
                <a:latin typeface="Times New Roman" panose="02020603050405020304" pitchFamily="18" charset="0"/>
              </a:rPr>
              <a:t>O</a:t>
            </a:r>
            <a:r>
              <a:rPr lang="en-US" baseline="30000" dirty="0">
                <a:latin typeface="Times New Roman" panose="02020603050405020304" pitchFamily="18" charset="0"/>
              </a:rPr>
              <a:t>*</a:t>
            </a:r>
            <a:r>
              <a:rPr lang="en-US" dirty="0">
                <a:latin typeface="Times New Roman" panose="02020603050405020304" pitchFamily="18" charset="0"/>
              </a:rPr>
              <a:t> = </a:t>
            </a:r>
            <a:r>
              <a:rPr lang="en-US" i="1" dirty="0">
                <a:latin typeface="Times New Roman" panose="02020603050405020304" pitchFamily="18" charset="0"/>
              </a:rPr>
              <a:t>O'</a:t>
            </a:r>
            <a:r>
              <a:rPr lang="en-US" dirty="0"/>
              <a:t>. ▮</a:t>
            </a:r>
          </a:p>
          <a:p>
            <a:pPr marL="0" indent="0">
              <a:buNone/>
            </a:pPr>
            <a:endParaRPr lang="en-US" dirty="0"/>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19" name="Object 18">
            <a:extLst>
              <a:ext uri="{FF2B5EF4-FFF2-40B4-BE49-F238E27FC236}">
                <a16:creationId xmlns:a16="http://schemas.microsoft.com/office/drawing/2014/main" id="{1F4991EF-6E2E-4582-AB13-73CF39A502C7}"/>
              </a:ext>
            </a:extLst>
          </p:cNvPr>
          <p:cNvGraphicFramePr>
            <a:graphicFrameLocks noChangeAspect="1"/>
          </p:cNvGraphicFramePr>
          <p:nvPr>
            <p:extLst>
              <p:ext uri="{D42A27DB-BD31-4B8C-83A1-F6EECF244321}">
                <p14:modId xmlns:p14="http://schemas.microsoft.com/office/powerpoint/2010/main" val="2034748104"/>
              </p:ext>
            </p:extLst>
          </p:nvPr>
        </p:nvGraphicFramePr>
        <p:xfrm>
          <a:off x="2636838" y="3071813"/>
          <a:ext cx="2036762" cy="509587"/>
        </p:xfrm>
        <a:graphic>
          <a:graphicData uri="http://schemas.openxmlformats.org/presentationml/2006/ole">
            <mc:AlternateContent xmlns:mc="http://schemas.openxmlformats.org/markup-compatibility/2006">
              <mc:Choice xmlns:v="urn:schemas-microsoft-com:vml" Requires="v">
                <p:oleObj spid="_x0000_s522255" name="Equation" r:id="rId6" imgW="965160" imgH="241200" progId="Equation.DSMT4">
                  <p:embed/>
                </p:oleObj>
              </mc:Choice>
              <mc:Fallback>
                <p:oleObj name="Equation" r:id="rId6" imgW="965160" imgH="241200" progId="Equation.DSMT4">
                  <p:embed/>
                  <p:pic>
                    <p:nvPicPr>
                      <p:cNvPr id="19" name="Object 18">
                        <a:extLst>
                          <a:ext uri="{FF2B5EF4-FFF2-40B4-BE49-F238E27FC236}">
                            <a16:creationId xmlns:a16="http://schemas.microsoft.com/office/drawing/2014/main" id="{1F4991EF-6E2E-4582-AB13-73CF39A502C7}"/>
                          </a:ext>
                        </a:extLst>
                      </p:cNvPr>
                      <p:cNvPicPr/>
                      <p:nvPr/>
                    </p:nvPicPr>
                    <p:blipFill>
                      <a:blip r:embed="rId7"/>
                      <a:stretch>
                        <a:fillRect/>
                      </a:stretch>
                    </p:blipFill>
                    <p:spPr>
                      <a:xfrm>
                        <a:off x="2636838" y="3071813"/>
                        <a:ext cx="2036762" cy="50958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7C333BD0-77C9-4706-8D6E-80AEB97F3469}"/>
              </a:ext>
            </a:extLst>
          </p:cNvPr>
          <p:cNvGraphicFramePr>
            <a:graphicFrameLocks noChangeAspect="1"/>
          </p:cNvGraphicFramePr>
          <p:nvPr>
            <p:extLst>
              <p:ext uri="{D42A27DB-BD31-4B8C-83A1-F6EECF244321}">
                <p14:modId xmlns:p14="http://schemas.microsoft.com/office/powerpoint/2010/main" val="3139220423"/>
              </p:ext>
            </p:extLst>
          </p:nvPr>
        </p:nvGraphicFramePr>
        <p:xfrm>
          <a:off x="3594100" y="3581400"/>
          <a:ext cx="884238" cy="454025"/>
        </p:xfrm>
        <a:graphic>
          <a:graphicData uri="http://schemas.openxmlformats.org/presentationml/2006/ole">
            <mc:AlternateContent xmlns:mc="http://schemas.openxmlformats.org/markup-compatibility/2006">
              <mc:Choice xmlns:v="urn:schemas-microsoft-com:vml" Requires="v">
                <p:oleObj spid="_x0000_s522256" name="Equation" r:id="rId8" imgW="419040" imgH="215640" progId="Equation.DSMT4">
                  <p:embed/>
                </p:oleObj>
              </mc:Choice>
              <mc:Fallback>
                <p:oleObj name="Equation" r:id="rId8" imgW="419040" imgH="215640" progId="Equation.DSMT4">
                  <p:embed/>
                  <p:pic>
                    <p:nvPicPr>
                      <p:cNvPr id="8" name="Object 7">
                        <a:extLst>
                          <a:ext uri="{FF2B5EF4-FFF2-40B4-BE49-F238E27FC236}">
                            <a16:creationId xmlns:a16="http://schemas.microsoft.com/office/drawing/2014/main" id="{7C333BD0-77C9-4706-8D6E-80AEB97F3469}"/>
                          </a:ext>
                        </a:extLst>
                      </p:cNvPr>
                      <p:cNvPicPr/>
                      <p:nvPr/>
                    </p:nvPicPr>
                    <p:blipFill>
                      <a:blip r:embed="rId9"/>
                      <a:stretch>
                        <a:fillRect/>
                      </a:stretch>
                    </p:blipFill>
                    <p:spPr>
                      <a:xfrm>
                        <a:off x="3594100" y="3581400"/>
                        <a:ext cx="884238" cy="4540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7FBCCE7E-591C-4757-89F3-CB9DDDD3B394}"/>
              </a:ext>
            </a:extLst>
          </p:cNvPr>
          <p:cNvGraphicFramePr>
            <a:graphicFrameLocks noChangeAspect="1"/>
          </p:cNvGraphicFramePr>
          <p:nvPr>
            <p:extLst>
              <p:ext uri="{D42A27DB-BD31-4B8C-83A1-F6EECF244321}">
                <p14:modId xmlns:p14="http://schemas.microsoft.com/office/powerpoint/2010/main" val="3105765730"/>
              </p:ext>
            </p:extLst>
          </p:nvPr>
        </p:nvGraphicFramePr>
        <p:xfrm>
          <a:off x="4639206" y="3648073"/>
          <a:ext cx="454025" cy="320675"/>
        </p:xfrm>
        <a:graphic>
          <a:graphicData uri="http://schemas.openxmlformats.org/presentationml/2006/ole">
            <mc:AlternateContent xmlns:mc="http://schemas.openxmlformats.org/markup-compatibility/2006">
              <mc:Choice xmlns:v="urn:schemas-microsoft-com:vml" Requires="v">
                <p:oleObj spid="_x0000_s522257" name="Equation" r:id="rId10" imgW="215640" imgH="152280" progId="Equation.DSMT4">
                  <p:embed/>
                </p:oleObj>
              </mc:Choice>
              <mc:Fallback>
                <p:oleObj name="Equation" r:id="rId10" imgW="215640" imgH="152280" progId="Equation.DSMT4">
                  <p:embed/>
                  <p:pic>
                    <p:nvPicPr>
                      <p:cNvPr id="9" name="Object 8">
                        <a:extLst>
                          <a:ext uri="{FF2B5EF4-FFF2-40B4-BE49-F238E27FC236}">
                            <a16:creationId xmlns:a16="http://schemas.microsoft.com/office/drawing/2014/main" id="{7FBCCE7E-591C-4757-89F3-CB9DDDD3B394}"/>
                          </a:ext>
                        </a:extLst>
                      </p:cNvPr>
                      <p:cNvPicPr/>
                      <p:nvPr/>
                    </p:nvPicPr>
                    <p:blipFill>
                      <a:blip r:embed="rId11"/>
                      <a:stretch>
                        <a:fillRect/>
                      </a:stretch>
                    </p:blipFill>
                    <p:spPr>
                      <a:xfrm>
                        <a:off x="4639206" y="3648073"/>
                        <a:ext cx="454025" cy="32067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5E0061E9-9CD4-41A3-ADC9-02F169853030}"/>
              </a:ext>
            </a:extLst>
          </p:cNvPr>
          <p:cNvGraphicFramePr>
            <a:graphicFrameLocks noChangeAspect="1"/>
          </p:cNvGraphicFramePr>
          <p:nvPr>
            <p:extLst>
              <p:ext uri="{D42A27DB-BD31-4B8C-83A1-F6EECF244321}">
                <p14:modId xmlns:p14="http://schemas.microsoft.com/office/powerpoint/2010/main" val="4061613069"/>
              </p:ext>
            </p:extLst>
          </p:nvPr>
        </p:nvGraphicFramePr>
        <p:xfrm>
          <a:off x="2022828" y="4421540"/>
          <a:ext cx="2198688" cy="455612"/>
        </p:xfrm>
        <a:graphic>
          <a:graphicData uri="http://schemas.openxmlformats.org/presentationml/2006/ole">
            <mc:AlternateContent xmlns:mc="http://schemas.openxmlformats.org/markup-compatibility/2006">
              <mc:Choice xmlns:v="urn:schemas-microsoft-com:vml" Requires="v">
                <p:oleObj spid="_x0000_s522258" name="Equation" r:id="rId12" imgW="1041120" imgH="215640" progId="Equation.DSMT4">
                  <p:embed/>
                </p:oleObj>
              </mc:Choice>
              <mc:Fallback>
                <p:oleObj name="Equation" r:id="rId12" imgW="1041120" imgH="215640" progId="Equation.DSMT4">
                  <p:embed/>
                  <p:pic>
                    <p:nvPicPr>
                      <p:cNvPr id="19" name="Object 18">
                        <a:extLst>
                          <a:ext uri="{FF2B5EF4-FFF2-40B4-BE49-F238E27FC236}">
                            <a16:creationId xmlns:a16="http://schemas.microsoft.com/office/drawing/2014/main" id="{1F4991EF-6E2E-4582-AB13-73CF39A502C7}"/>
                          </a:ext>
                        </a:extLst>
                      </p:cNvPr>
                      <p:cNvPicPr/>
                      <p:nvPr/>
                    </p:nvPicPr>
                    <p:blipFill>
                      <a:blip r:embed="rId13"/>
                      <a:stretch>
                        <a:fillRect/>
                      </a:stretch>
                    </p:blipFill>
                    <p:spPr>
                      <a:xfrm>
                        <a:off x="2022828" y="4421540"/>
                        <a:ext cx="2198688" cy="455612"/>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0315219D-CB75-46DE-8991-AED7AC6D573D}"/>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54924184"/>
      </p:ext>
    </p:extLst>
  </p:cSld>
  <p:clrMapOvr>
    <a:masterClrMapping/>
  </p:clrMapOvr>
  <mc:AlternateContent xmlns:mc="http://schemas.openxmlformats.org/markup-compatibility/2006">
    <mc:Choice xmlns:p14="http://schemas.microsoft.com/office/powerpoint/2010/main" Requires="p14">
      <p:transition spd="slow" p14:dur="2000" advTm="97913"/>
    </mc:Choice>
    <mc:Fallback>
      <p:transition spd="slow" advTm="979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adjoint of the identity operator</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For </a:t>
            </a:r>
            <a:r>
              <a:rPr lang="en-US" i="1" dirty="0">
                <a:latin typeface="Times New Roman" panose="02020603050405020304" pitchFamily="18" charset="0"/>
              </a:rPr>
              <a:t>I</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U </a:t>
            </a:r>
            <a:r>
              <a:rPr lang="en-US" dirty="0"/>
              <a:t> , then </a:t>
            </a:r>
            <a:r>
              <a:rPr lang="en-US" i="1" dirty="0">
                <a:latin typeface="Times New Roman" panose="02020603050405020304" pitchFamily="18" charset="0"/>
              </a:rPr>
              <a:t>I</a:t>
            </a:r>
            <a:r>
              <a:rPr lang="en-US" baseline="30000" dirty="0">
                <a:latin typeface="Times New Roman" panose="02020603050405020304" pitchFamily="18" charset="0"/>
              </a:rPr>
              <a:t>*</a:t>
            </a:r>
            <a:r>
              <a:rPr lang="en-US" dirty="0">
                <a:latin typeface="Times New Roman" panose="02020603050405020304" pitchFamily="18" charset="0"/>
              </a:rPr>
              <a:t> = </a:t>
            </a:r>
            <a:r>
              <a:rPr lang="en-US" i="1" dirty="0">
                <a:latin typeface="Times New Roman" panose="02020603050405020304" pitchFamily="18" charset="0"/>
              </a:rPr>
              <a:t>I</a:t>
            </a:r>
            <a:r>
              <a:rPr lang="en-US" dirty="0"/>
              <a:t>.</a:t>
            </a:r>
          </a:p>
          <a:p>
            <a:pPr marL="457200" lvl="1" indent="0">
              <a:buNone/>
            </a:pPr>
            <a:endParaRPr lang="en-US" dirty="0"/>
          </a:p>
          <a:p>
            <a:pPr marL="0" indent="0">
              <a:buNone/>
            </a:pPr>
            <a:r>
              <a:rPr lang="en-US" dirty="0"/>
              <a:t>Proof:</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Therefore, </a:t>
            </a:r>
            <a:r>
              <a:rPr lang="en-US" i="1" dirty="0">
                <a:latin typeface="Times New Roman" panose="02020603050405020304" pitchFamily="18" charset="0"/>
              </a:rPr>
              <a:t>I</a:t>
            </a:r>
            <a:r>
              <a:rPr lang="en-US" baseline="30000" dirty="0">
                <a:latin typeface="Times New Roman" panose="02020603050405020304" pitchFamily="18" charset="0"/>
              </a:rPr>
              <a:t>*</a:t>
            </a:r>
            <a:r>
              <a:rPr lang="en-US" dirty="0">
                <a:latin typeface="Times New Roman" panose="02020603050405020304" pitchFamily="18" charset="0"/>
              </a:rPr>
              <a:t> = </a:t>
            </a:r>
            <a:r>
              <a:rPr lang="en-US" i="1" dirty="0">
                <a:latin typeface="Times New Roman" panose="02020603050405020304" pitchFamily="18" charset="0"/>
              </a:rPr>
              <a:t>I</a:t>
            </a:r>
            <a:r>
              <a:rPr lang="en-US" dirty="0"/>
              <a:t>. ▮</a:t>
            </a:r>
          </a:p>
          <a:p>
            <a:pPr marL="0" indent="0">
              <a:buNone/>
            </a:pPr>
            <a:endParaRPr lang="en-US" dirty="0"/>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9" name="Object 18">
            <a:extLst>
              <a:ext uri="{FF2B5EF4-FFF2-40B4-BE49-F238E27FC236}">
                <a16:creationId xmlns:a16="http://schemas.microsoft.com/office/drawing/2014/main" id="{1F4991EF-6E2E-4582-AB13-73CF39A502C7}"/>
              </a:ext>
            </a:extLst>
          </p:cNvPr>
          <p:cNvGraphicFramePr>
            <a:graphicFrameLocks noChangeAspect="1"/>
          </p:cNvGraphicFramePr>
          <p:nvPr>
            <p:extLst>
              <p:ext uri="{D42A27DB-BD31-4B8C-83A1-F6EECF244321}">
                <p14:modId xmlns:p14="http://schemas.microsoft.com/office/powerpoint/2010/main" val="1055707225"/>
              </p:ext>
            </p:extLst>
          </p:nvPr>
        </p:nvGraphicFramePr>
        <p:xfrm>
          <a:off x="2501900" y="3173413"/>
          <a:ext cx="2305050" cy="509587"/>
        </p:xfrm>
        <a:graphic>
          <a:graphicData uri="http://schemas.openxmlformats.org/presentationml/2006/ole">
            <mc:AlternateContent xmlns:mc="http://schemas.openxmlformats.org/markup-compatibility/2006">
              <mc:Choice xmlns:v="urn:schemas-microsoft-com:vml" Requires="v">
                <p:oleObj spid="_x0000_s523272" name="Equation" r:id="rId6" imgW="1091880" imgH="241200" progId="Equation.DSMT4">
                  <p:embed/>
                </p:oleObj>
              </mc:Choice>
              <mc:Fallback>
                <p:oleObj name="Equation" r:id="rId6" imgW="1091880" imgH="241200" progId="Equation.DSMT4">
                  <p:embed/>
                  <p:pic>
                    <p:nvPicPr>
                      <p:cNvPr id="19" name="Object 18">
                        <a:extLst>
                          <a:ext uri="{FF2B5EF4-FFF2-40B4-BE49-F238E27FC236}">
                            <a16:creationId xmlns:a16="http://schemas.microsoft.com/office/drawing/2014/main" id="{1F4991EF-6E2E-4582-AB13-73CF39A502C7}"/>
                          </a:ext>
                        </a:extLst>
                      </p:cNvPr>
                      <p:cNvPicPr/>
                      <p:nvPr/>
                    </p:nvPicPr>
                    <p:blipFill>
                      <a:blip r:embed="rId7"/>
                      <a:stretch>
                        <a:fillRect/>
                      </a:stretch>
                    </p:blipFill>
                    <p:spPr>
                      <a:xfrm>
                        <a:off x="2501900" y="3173413"/>
                        <a:ext cx="2305050" cy="50958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7C333BD0-77C9-4706-8D6E-80AEB97F3469}"/>
              </a:ext>
            </a:extLst>
          </p:cNvPr>
          <p:cNvGraphicFramePr>
            <a:graphicFrameLocks noChangeAspect="1"/>
          </p:cNvGraphicFramePr>
          <p:nvPr>
            <p:extLst>
              <p:ext uri="{D42A27DB-BD31-4B8C-83A1-F6EECF244321}">
                <p14:modId xmlns:p14="http://schemas.microsoft.com/office/powerpoint/2010/main" val="1744107295"/>
              </p:ext>
            </p:extLst>
          </p:nvPr>
        </p:nvGraphicFramePr>
        <p:xfrm>
          <a:off x="3630613" y="3690938"/>
          <a:ext cx="1125537" cy="454025"/>
        </p:xfrm>
        <a:graphic>
          <a:graphicData uri="http://schemas.openxmlformats.org/presentationml/2006/ole">
            <mc:AlternateContent xmlns:mc="http://schemas.openxmlformats.org/markup-compatibility/2006">
              <mc:Choice xmlns:v="urn:schemas-microsoft-com:vml" Requires="v">
                <p:oleObj spid="_x0000_s523273" name="Equation" r:id="rId8" imgW="533160" imgH="215640" progId="Equation.DSMT4">
                  <p:embed/>
                </p:oleObj>
              </mc:Choice>
              <mc:Fallback>
                <p:oleObj name="Equation" r:id="rId8" imgW="533160" imgH="215640" progId="Equation.DSMT4">
                  <p:embed/>
                  <p:pic>
                    <p:nvPicPr>
                      <p:cNvPr id="8" name="Object 7">
                        <a:extLst>
                          <a:ext uri="{FF2B5EF4-FFF2-40B4-BE49-F238E27FC236}">
                            <a16:creationId xmlns:a16="http://schemas.microsoft.com/office/drawing/2014/main" id="{7C333BD0-77C9-4706-8D6E-80AEB97F3469}"/>
                          </a:ext>
                        </a:extLst>
                      </p:cNvPr>
                      <p:cNvPicPr/>
                      <p:nvPr/>
                    </p:nvPicPr>
                    <p:blipFill>
                      <a:blip r:embed="rId9"/>
                      <a:stretch>
                        <a:fillRect/>
                      </a:stretch>
                    </p:blipFill>
                    <p:spPr>
                      <a:xfrm>
                        <a:off x="3630613" y="3690938"/>
                        <a:ext cx="1125537" cy="4540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7FBCCE7E-591C-4757-89F3-CB9DDDD3B394}"/>
              </a:ext>
            </a:extLst>
          </p:cNvPr>
          <p:cNvGraphicFramePr>
            <a:graphicFrameLocks noChangeAspect="1"/>
          </p:cNvGraphicFramePr>
          <p:nvPr>
            <p:extLst>
              <p:ext uri="{D42A27DB-BD31-4B8C-83A1-F6EECF244321}">
                <p14:modId xmlns:p14="http://schemas.microsoft.com/office/powerpoint/2010/main" val="3895271503"/>
              </p:ext>
            </p:extLst>
          </p:nvPr>
        </p:nvGraphicFramePr>
        <p:xfrm>
          <a:off x="3653191" y="4223544"/>
          <a:ext cx="1204912" cy="454025"/>
        </p:xfrm>
        <a:graphic>
          <a:graphicData uri="http://schemas.openxmlformats.org/presentationml/2006/ole">
            <mc:AlternateContent xmlns:mc="http://schemas.openxmlformats.org/markup-compatibility/2006">
              <mc:Choice xmlns:v="urn:schemas-microsoft-com:vml" Requires="v">
                <p:oleObj spid="_x0000_s523274" name="Equation" r:id="rId10" imgW="571320" imgH="215640" progId="Equation.DSMT4">
                  <p:embed/>
                </p:oleObj>
              </mc:Choice>
              <mc:Fallback>
                <p:oleObj name="Equation" r:id="rId10" imgW="571320" imgH="215640" progId="Equation.DSMT4">
                  <p:embed/>
                  <p:pic>
                    <p:nvPicPr>
                      <p:cNvPr id="9" name="Object 8">
                        <a:extLst>
                          <a:ext uri="{FF2B5EF4-FFF2-40B4-BE49-F238E27FC236}">
                            <a16:creationId xmlns:a16="http://schemas.microsoft.com/office/drawing/2014/main" id="{7FBCCE7E-591C-4757-89F3-CB9DDDD3B394}"/>
                          </a:ext>
                        </a:extLst>
                      </p:cNvPr>
                      <p:cNvPicPr/>
                      <p:nvPr/>
                    </p:nvPicPr>
                    <p:blipFill>
                      <a:blip r:embed="rId11"/>
                      <a:stretch>
                        <a:fillRect/>
                      </a:stretch>
                    </p:blipFill>
                    <p:spPr>
                      <a:xfrm>
                        <a:off x="3653191" y="4223544"/>
                        <a:ext cx="1204912" cy="454025"/>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696A6F3A-73B4-44D6-8CD9-C96D4FBE78DF}"/>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54789057"/>
      </p:ext>
    </p:extLst>
  </p:cSld>
  <p:clrMapOvr>
    <a:masterClrMapping/>
  </p:clrMapOvr>
  <mc:AlternateContent xmlns:mc="http://schemas.openxmlformats.org/markup-compatibility/2006">
    <mc:Choice xmlns:p14="http://schemas.microsoft.com/office/powerpoint/2010/main" Requires="p14">
      <p:transition spd="slow" p14:dur="2000" advTm="60492"/>
    </mc:Choice>
    <mc:Fallback>
      <p:transition spd="slow" advTm="604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inverse of the adjoint</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U </a:t>
            </a:r>
            <a:r>
              <a:rPr lang="en-US" dirty="0"/>
              <a:t>  and </a:t>
            </a:r>
            <a:r>
              <a:rPr lang="en-US" i="1" dirty="0"/>
              <a:t>A</a:t>
            </a:r>
            <a:r>
              <a:rPr lang="en-US" dirty="0"/>
              <a:t> is invertible,</a:t>
            </a:r>
          </a:p>
          <a:p>
            <a:pPr marL="0" indent="0">
              <a:buNone/>
            </a:pPr>
            <a:r>
              <a:rPr lang="en-US" dirty="0"/>
              <a:t>		then </a:t>
            </a:r>
            <a:r>
              <a:rPr lang="en-US" i="1" dirty="0"/>
              <a:t>A</a:t>
            </a:r>
            <a:r>
              <a:rPr lang="en-US" baseline="30000" dirty="0"/>
              <a:t>*</a:t>
            </a:r>
            <a:r>
              <a:rPr lang="en-US" dirty="0"/>
              <a:t> is invertible and </a:t>
            </a:r>
            <a:r>
              <a:rPr lang="en-US" dirty="0">
                <a:latin typeface="Times New Roman" panose="02020603050405020304" pitchFamily="18" charset="0"/>
              </a:rPr>
              <a:t>(</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latin typeface="Times New Roman" panose="02020603050405020304" pitchFamily="18" charset="0"/>
              </a:rPr>
              <a:t>)</a:t>
            </a:r>
            <a:r>
              <a:rPr lang="en-US" baseline="30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–1</a:t>
            </a:r>
            <a:r>
              <a:rPr lang="en-US" dirty="0">
                <a:latin typeface="Times New Roman" panose="02020603050405020304" pitchFamily="18" charset="0"/>
              </a:rPr>
              <a:t>)</a:t>
            </a:r>
            <a:r>
              <a:rPr lang="en-US" baseline="30000" dirty="0">
                <a:latin typeface="Times New Roman" panose="02020603050405020304" pitchFamily="18" charset="0"/>
              </a:rPr>
              <a:t>*</a:t>
            </a:r>
            <a:r>
              <a:rPr lang="en-US" dirty="0"/>
              <a:t>.</a:t>
            </a:r>
          </a:p>
          <a:p>
            <a:pPr marL="457200" lvl="1" indent="0">
              <a:buNone/>
            </a:pPr>
            <a:endParaRPr lang="en-US" dirty="0"/>
          </a:p>
          <a:p>
            <a:pPr marL="0" indent="0">
              <a:buNone/>
            </a:pPr>
            <a:r>
              <a:rPr lang="en-US" dirty="0"/>
              <a:t>Proof:</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Therefore, </a:t>
            </a:r>
            <a:r>
              <a:rPr lang="en-US" dirty="0">
                <a:latin typeface="Times New Roman" panose="02020603050405020304" pitchFamily="18" charset="0"/>
              </a:rPr>
              <a:t>(</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latin typeface="Times New Roman" panose="02020603050405020304" pitchFamily="18" charset="0"/>
              </a:rPr>
              <a:t>)</a:t>
            </a:r>
            <a:r>
              <a:rPr lang="en-US" baseline="30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–1</a:t>
            </a:r>
            <a:r>
              <a:rPr lang="en-US" dirty="0">
                <a:latin typeface="Times New Roman" panose="02020603050405020304" pitchFamily="18" charset="0"/>
              </a:rPr>
              <a:t>)</a:t>
            </a:r>
            <a:r>
              <a:rPr lang="en-US" baseline="30000" dirty="0">
                <a:latin typeface="Times New Roman" panose="02020603050405020304" pitchFamily="18" charset="0"/>
              </a:rPr>
              <a:t>*</a:t>
            </a:r>
            <a:r>
              <a:rPr lang="en-US" dirty="0"/>
              <a:t>. ▮</a:t>
            </a:r>
          </a:p>
          <a:p>
            <a:pPr marL="0" indent="0">
              <a:buNone/>
            </a:pPr>
            <a:endParaRPr lang="en-US" dirty="0"/>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9" name="Object 18">
            <a:extLst>
              <a:ext uri="{FF2B5EF4-FFF2-40B4-BE49-F238E27FC236}">
                <a16:creationId xmlns:a16="http://schemas.microsoft.com/office/drawing/2014/main" id="{1F4991EF-6E2E-4582-AB13-73CF39A502C7}"/>
              </a:ext>
            </a:extLst>
          </p:cNvPr>
          <p:cNvGraphicFramePr>
            <a:graphicFrameLocks noChangeAspect="1"/>
          </p:cNvGraphicFramePr>
          <p:nvPr>
            <p:extLst>
              <p:ext uri="{D42A27DB-BD31-4B8C-83A1-F6EECF244321}">
                <p14:modId xmlns:p14="http://schemas.microsoft.com/office/powerpoint/2010/main" val="3909428983"/>
              </p:ext>
            </p:extLst>
          </p:nvPr>
        </p:nvGraphicFramePr>
        <p:xfrm>
          <a:off x="3133725" y="3638200"/>
          <a:ext cx="1044575" cy="349250"/>
        </p:xfrm>
        <a:graphic>
          <a:graphicData uri="http://schemas.openxmlformats.org/presentationml/2006/ole">
            <mc:AlternateContent xmlns:mc="http://schemas.openxmlformats.org/markup-compatibility/2006">
              <mc:Choice xmlns:v="urn:schemas-microsoft-com:vml" Requires="v">
                <p:oleObj spid="_x0000_s521237" name="Equation" r:id="rId6" imgW="495000" imgH="164880" progId="Equation.DSMT4">
                  <p:embed/>
                </p:oleObj>
              </mc:Choice>
              <mc:Fallback>
                <p:oleObj name="Equation" r:id="rId6" imgW="495000" imgH="164880" progId="Equation.DSMT4">
                  <p:embed/>
                  <p:pic>
                    <p:nvPicPr>
                      <p:cNvPr id="19" name="Object 18">
                        <a:extLst>
                          <a:ext uri="{FF2B5EF4-FFF2-40B4-BE49-F238E27FC236}">
                            <a16:creationId xmlns:a16="http://schemas.microsoft.com/office/drawing/2014/main" id="{1F4991EF-6E2E-4582-AB13-73CF39A502C7}"/>
                          </a:ext>
                        </a:extLst>
                      </p:cNvPr>
                      <p:cNvPicPr/>
                      <p:nvPr/>
                    </p:nvPicPr>
                    <p:blipFill>
                      <a:blip r:embed="rId7"/>
                      <a:stretch>
                        <a:fillRect/>
                      </a:stretch>
                    </p:blipFill>
                    <p:spPr>
                      <a:xfrm>
                        <a:off x="3133725" y="3638200"/>
                        <a:ext cx="1044575" cy="34925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5BFDBA98-226C-4CE2-9B43-9EC1FD3F5174}"/>
              </a:ext>
            </a:extLst>
          </p:cNvPr>
          <p:cNvGraphicFramePr>
            <a:graphicFrameLocks noChangeAspect="1"/>
          </p:cNvGraphicFramePr>
          <p:nvPr>
            <p:extLst>
              <p:ext uri="{D42A27DB-BD31-4B8C-83A1-F6EECF244321}">
                <p14:modId xmlns:p14="http://schemas.microsoft.com/office/powerpoint/2010/main" val="1619575568"/>
              </p:ext>
            </p:extLst>
          </p:nvPr>
        </p:nvGraphicFramePr>
        <p:xfrm>
          <a:off x="3020307" y="4090989"/>
          <a:ext cx="1419225" cy="565150"/>
        </p:xfrm>
        <a:graphic>
          <a:graphicData uri="http://schemas.openxmlformats.org/presentationml/2006/ole">
            <mc:AlternateContent xmlns:mc="http://schemas.openxmlformats.org/markup-compatibility/2006">
              <mc:Choice xmlns:v="urn:schemas-microsoft-com:vml" Requires="v">
                <p:oleObj spid="_x0000_s521238" name="Equation" r:id="rId8" imgW="672840" imgH="266400" progId="Equation.DSMT4">
                  <p:embed/>
                </p:oleObj>
              </mc:Choice>
              <mc:Fallback>
                <p:oleObj name="Equation" r:id="rId8" imgW="672840" imgH="266400" progId="Equation.DSMT4">
                  <p:embed/>
                  <p:pic>
                    <p:nvPicPr>
                      <p:cNvPr id="19" name="Object 18">
                        <a:extLst>
                          <a:ext uri="{FF2B5EF4-FFF2-40B4-BE49-F238E27FC236}">
                            <a16:creationId xmlns:a16="http://schemas.microsoft.com/office/drawing/2014/main" id="{1F4991EF-6E2E-4582-AB13-73CF39A502C7}"/>
                          </a:ext>
                        </a:extLst>
                      </p:cNvPr>
                      <p:cNvPicPr/>
                      <p:nvPr/>
                    </p:nvPicPr>
                    <p:blipFill>
                      <a:blip r:embed="rId9"/>
                      <a:stretch>
                        <a:fillRect/>
                      </a:stretch>
                    </p:blipFill>
                    <p:spPr>
                      <a:xfrm>
                        <a:off x="3020307" y="4090989"/>
                        <a:ext cx="1419225" cy="56515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CD6B4100-9C30-4306-B4B2-004C2D3D7767}"/>
              </a:ext>
            </a:extLst>
          </p:cNvPr>
          <p:cNvGraphicFramePr>
            <a:graphicFrameLocks noChangeAspect="1"/>
          </p:cNvGraphicFramePr>
          <p:nvPr>
            <p:extLst>
              <p:ext uri="{D42A27DB-BD31-4B8C-83A1-F6EECF244321}">
                <p14:modId xmlns:p14="http://schemas.microsoft.com/office/powerpoint/2010/main" val="3752552732"/>
              </p:ext>
            </p:extLst>
          </p:nvPr>
        </p:nvGraphicFramePr>
        <p:xfrm>
          <a:off x="3095626" y="4582763"/>
          <a:ext cx="1473200" cy="565150"/>
        </p:xfrm>
        <a:graphic>
          <a:graphicData uri="http://schemas.openxmlformats.org/presentationml/2006/ole">
            <mc:AlternateContent xmlns:mc="http://schemas.openxmlformats.org/markup-compatibility/2006">
              <mc:Choice xmlns:v="urn:schemas-microsoft-com:vml" Requires="v">
                <p:oleObj spid="_x0000_s521239" name="Equation" r:id="rId10" imgW="698400" imgH="266400" progId="Equation.DSMT4">
                  <p:embed/>
                </p:oleObj>
              </mc:Choice>
              <mc:Fallback>
                <p:oleObj name="Equation" r:id="rId10" imgW="698400" imgH="266400" progId="Equation.DSMT4">
                  <p:embed/>
                  <p:pic>
                    <p:nvPicPr>
                      <p:cNvPr id="12" name="Object 11">
                        <a:extLst>
                          <a:ext uri="{FF2B5EF4-FFF2-40B4-BE49-F238E27FC236}">
                            <a16:creationId xmlns:a16="http://schemas.microsoft.com/office/drawing/2014/main" id="{5BFDBA98-226C-4CE2-9B43-9EC1FD3F5174}"/>
                          </a:ext>
                        </a:extLst>
                      </p:cNvPr>
                      <p:cNvPicPr/>
                      <p:nvPr/>
                    </p:nvPicPr>
                    <p:blipFill>
                      <a:blip r:embed="rId11"/>
                      <a:stretch>
                        <a:fillRect/>
                      </a:stretch>
                    </p:blipFill>
                    <p:spPr>
                      <a:xfrm>
                        <a:off x="3095626" y="4582763"/>
                        <a:ext cx="1473200" cy="565150"/>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BBE40AA8-DC94-4622-B5B4-70C1FFA73F19}"/>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38492457"/>
      </p:ext>
    </p:extLst>
  </p:cSld>
  <p:clrMapOvr>
    <a:masterClrMapping/>
  </p:clrMapOvr>
  <mc:AlternateContent xmlns:mc="http://schemas.openxmlformats.org/markup-compatibility/2006">
    <mc:Choice xmlns:p14="http://schemas.microsoft.com/office/powerpoint/2010/main" Requires="p14">
      <p:transition spd="slow" p14:dur="2000" advTm="94212"/>
    </mc:Choice>
    <mc:Fallback>
      <p:transition spd="slow" advTm="942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1B756-B004-4520-A748-6F6BCD15D922}"/>
              </a:ext>
            </a:extLst>
          </p:cNvPr>
          <p:cNvSpPr>
            <a:spLocks noGrp="1"/>
          </p:cNvSpPr>
          <p:nvPr>
            <p:ph type="title"/>
          </p:nvPr>
        </p:nvSpPr>
        <p:spPr/>
        <p:txBody>
          <a:bodyPr/>
          <a:lstStyle/>
          <a:p>
            <a:r>
              <a:rPr lang="en-US" dirty="0"/>
              <a:t>Properties of the adjoint</a:t>
            </a:r>
          </a:p>
        </p:txBody>
      </p:sp>
      <p:sp>
        <p:nvSpPr>
          <p:cNvPr id="3" name="Content Placeholder 2">
            <a:extLst>
              <a:ext uri="{FF2B5EF4-FFF2-40B4-BE49-F238E27FC236}">
                <a16:creationId xmlns:a16="http://schemas.microsoft.com/office/drawing/2014/main" id="{C2BC405F-0579-4BB4-8A1F-EEDD3B1D220C}"/>
              </a:ext>
            </a:extLst>
          </p:cNvPr>
          <p:cNvSpPr>
            <a:spLocks noGrp="1"/>
          </p:cNvSpPr>
          <p:nvPr>
            <p:ph idx="1"/>
          </p:nvPr>
        </p:nvSpPr>
        <p:spPr/>
        <p:txBody>
          <a:bodyPr/>
          <a:lstStyle/>
          <a:p>
            <a:r>
              <a:rPr lang="en-US" dirty="0"/>
              <a:t>Notice that all these properties were derived just from the definition…</a:t>
            </a:r>
          </a:p>
          <a:p>
            <a:pPr lvl="1"/>
            <a:r>
              <a:rPr lang="en-US" dirty="0"/>
              <a:t>We don’t even know what the adjoint of a matrix is</a:t>
            </a:r>
          </a:p>
          <a:p>
            <a:r>
              <a:rPr lang="en-US" dirty="0"/>
              <a:t>Never-the-less, we can see that the adjoint is similar to the complex conjugate:</a:t>
            </a:r>
          </a:p>
          <a:p>
            <a:endParaRPr lang="en-US" dirty="0"/>
          </a:p>
          <a:p>
            <a:endParaRPr lang="en-US" dirty="0"/>
          </a:p>
          <a:p>
            <a:endParaRPr lang="en-US" dirty="0"/>
          </a:p>
          <a:p>
            <a:endParaRPr lang="en-US" dirty="0"/>
          </a:p>
          <a:p>
            <a:endParaRPr lang="en-US" dirty="0"/>
          </a:p>
          <a:p>
            <a:r>
              <a:rPr lang="en-US" dirty="0"/>
              <a:t>For operators:</a:t>
            </a:r>
          </a:p>
        </p:txBody>
      </p:sp>
      <p:sp>
        <p:nvSpPr>
          <p:cNvPr id="4" name="Footer Placeholder 3">
            <a:extLst>
              <a:ext uri="{FF2B5EF4-FFF2-40B4-BE49-F238E27FC236}">
                <a16:creationId xmlns:a16="http://schemas.microsoft.com/office/drawing/2014/main" id="{8AB5D8DD-6E8B-4BAE-8C85-B2903D7C1D0D}"/>
              </a:ext>
            </a:extLst>
          </p:cNvPr>
          <p:cNvSpPr>
            <a:spLocks noGrp="1"/>
          </p:cNvSpPr>
          <p:nvPr>
            <p:ph type="ftr" sz="quarter" idx="11"/>
          </p:nvPr>
        </p:nvSpPr>
        <p:spPr/>
        <p:txBody>
          <a:bodyPr/>
          <a:lstStyle/>
          <a:p>
            <a:r>
              <a:rPr lang="en-US"/>
              <a:t>Properties of the adjoint</a:t>
            </a:r>
            <a:endParaRPr lang="en-CA" dirty="0"/>
          </a:p>
        </p:txBody>
      </p:sp>
      <p:sp>
        <p:nvSpPr>
          <p:cNvPr id="5" name="Slide Number Placeholder 4">
            <a:extLst>
              <a:ext uri="{FF2B5EF4-FFF2-40B4-BE49-F238E27FC236}">
                <a16:creationId xmlns:a16="http://schemas.microsoft.com/office/drawing/2014/main" id="{65BE15A8-7723-47B9-9785-82698615D613}"/>
              </a:ext>
            </a:extLst>
          </p:cNvPr>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6" name="Object 5">
            <a:extLst>
              <a:ext uri="{FF2B5EF4-FFF2-40B4-BE49-F238E27FC236}">
                <a16:creationId xmlns:a16="http://schemas.microsoft.com/office/drawing/2014/main" id="{5F3B8AA2-AF46-4959-B1A0-4452C0A46D5A}"/>
              </a:ext>
            </a:extLst>
          </p:cNvPr>
          <p:cNvGraphicFramePr>
            <a:graphicFrameLocks noChangeAspect="1"/>
          </p:cNvGraphicFramePr>
          <p:nvPr>
            <p:extLst>
              <p:ext uri="{D42A27DB-BD31-4B8C-83A1-F6EECF244321}">
                <p14:modId xmlns:p14="http://schemas.microsoft.com/office/powerpoint/2010/main" val="2163695752"/>
              </p:ext>
            </p:extLst>
          </p:nvPr>
        </p:nvGraphicFramePr>
        <p:xfrm>
          <a:off x="2802914" y="3387213"/>
          <a:ext cx="1044575" cy="565150"/>
        </p:xfrm>
        <a:graphic>
          <a:graphicData uri="http://schemas.openxmlformats.org/presentationml/2006/ole">
            <mc:AlternateContent xmlns:mc="http://schemas.openxmlformats.org/markup-compatibility/2006">
              <mc:Choice xmlns:v="urn:schemas-microsoft-com:vml" Requires="v">
                <p:oleObj spid="_x0000_s524326" name="Equation" r:id="rId6" imgW="495000" imgH="266400" progId="Equation.DSMT4">
                  <p:embed/>
                </p:oleObj>
              </mc:Choice>
              <mc:Fallback>
                <p:oleObj name="Equation" r:id="rId6" imgW="495000" imgH="266400" progId="Equation.DSMT4">
                  <p:embed/>
                  <p:pic>
                    <p:nvPicPr>
                      <p:cNvPr id="14" name="Object 13">
                        <a:extLst>
                          <a:ext uri="{FF2B5EF4-FFF2-40B4-BE49-F238E27FC236}">
                            <a16:creationId xmlns:a16="http://schemas.microsoft.com/office/drawing/2014/main" id="{CD6B4100-9C30-4306-B4B2-004C2D3D7767}"/>
                          </a:ext>
                        </a:extLst>
                      </p:cNvPr>
                      <p:cNvPicPr/>
                      <p:nvPr/>
                    </p:nvPicPr>
                    <p:blipFill>
                      <a:blip r:embed="rId7"/>
                      <a:stretch>
                        <a:fillRect/>
                      </a:stretch>
                    </p:blipFill>
                    <p:spPr>
                      <a:xfrm>
                        <a:off x="2802914" y="3387213"/>
                        <a:ext cx="1044575" cy="56515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C4391DFC-FE30-4F5C-ABEE-25F90D01CA26}"/>
              </a:ext>
            </a:extLst>
          </p:cNvPr>
          <p:cNvGraphicFramePr>
            <a:graphicFrameLocks noChangeAspect="1"/>
          </p:cNvGraphicFramePr>
          <p:nvPr>
            <p:extLst>
              <p:ext uri="{D42A27DB-BD31-4B8C-83A1-F6EECF244321}">
                <p14:modId xmlns:p14="http://schemas.microsoft.com/office/powerpoint/2010/main" val="1071969445"/>
              </p:ext>
            </p:extLst>
          </p:nvPr>
        </p:nvGraphicFramePr>
        <p:xfrm>
          <a:off x="5139229" y="3387213"/>
          <a:ext cx="1150937" cy="565150"/>
        </p:xfrm>
        <a:graphic>
          <a:graphicData uri="http://schemas.openxmlformats.org/presentationml/2006/ole">
            <mc:AlternateContent xmlns:mc="http://schemas.openxmlformats.org/markup-compatibility/2006">
              <mc:Choice xmlns:v="urn:schemas-microsoft-com:vml" Requires="v">
                <p:oleObj spid="_x0000_s524327" name="Equation" r:id="rId8" imgW="545760" imgH="266400" progId="Equation.DSMT4">
                  <p:embed/>
                </p:oleObj>
              </mc:Choice>
              <mc:Fallback>
                <p:oleObj name="Equation" r:id="rId8" imgW="545760" imgH="266400" progId="Equation.DSMT4">
                  <p:embed/>
                  <p:pic>
                    <p:nvPicPr>
                      <p:cNvPr id="6" name="Object 5">
                        <a:extLst>
                          <a:ext uri="{FF2B5EF4-FFF2-40B4-BE49-F238E27FC236}">
                            <a16:creationId xmlns:a16="http://schemas.microsoft.com/office/drawing/2014/main" id="{5F3B8AA2-AF46-4959-B1A0-4452C0A46D5A}"/>
                          </a:ext>
                        </a:extLst>
                      </p:cNvPr>
                      <p:cNvPicPr/>
                      <p:nvPr/>
                    </p:nvPicPr>
                    <p:blipFill>
                      <a:blip r:embed="rId9"/>
                      <a:stretch>
                        <a:fillRect/>
                      </a:stretch>
                    </p:blipFill>
                    <p:spPr>
                      <a:xfrm>
                        <a:off x="5139229" y="3387213"/>
                        <a:ext cx="1150937" cy="56515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31B474F1-58F6-48AF-9333-B5FA2286DBD1}"/>
              </a:ext>
            </a:extLst>
          </p:cNvPr>
          <p:cNvGraphicFramePr>
            <a:graphicFrameLocks noChangeAspect="1"/>
          </p:cNvGraphicFramePr>
          <p:nvPr>
            <p:extLst>
              <p:ext uri="{D42A27DB-BD31-4B8C-83A1-F6EECF244321}">
                <p14:modId xmlns:p14="http://schemas.microsoft.com/office/powerpoint/2010/main" val="2029564246"/>
              </p:ext>
            </p:extLst>
          </p:nvPr>
        </p:nvGraphicFramePr>
        <p:xfrm>
          <a:off x="2467441" y="3923078"/>
          <a:ext cx="1954212" cy="511175"/>
        </p:xfrm>
        <a:graphic>
          <a:graphicData uri="http://schemas.openxmlformats.org/presentationml/2006/ole">
            <mc:AlternateContent xmlns:mc="http://schemas.openxmlformats.org/markup-compatibility/2006">
              <mc:Choice xmlns:v="urn:schemas-microsoft-com:vml" Requires="v">
                <p:oleObj spid="_x0000_s524328" name="Equation" r:id="rId10" imgW="927000" imgH="241200" progId="Equation.DSMT4">
                  <p:embed/>
                </p:oleObj>
              </mc:Choice>
              <mc:Fallback>
                <p:oleObj name="Equation" r:id="rId10" imgW="927000" imgH="241200" progId="Equation.DSMT4">
                  <p:embed/>
                  <p:pic>
                    <p:nvPicPr>
                      <p:cNvPr id="6" name="Object 5">
                        <a:extLst>
                          <a:ext uri="{FF2B5EF4-FFF2-40B4-BE49-F238E27FC236}">
                            <a16:creationId xmlns:a16="http://schemas.microsoft.com/office/drawing/2014/main" id="{5F3B8AA2-AF46-4959-B1A0-4452C0A46D5A}"/>
                          </a:ext>
                        </a:extLst>
                      </p:cNvPr>
                      <p:cNvPicPr/>
                      <p:nvPr/>
                    </p:nvPicPr>
                    <p:blipFill>
                      <a:blip r:embed="rId11"/>
                      <a:stretch>
                        <a:fillRect/>
                      </a:stretch>
                    </p:blipFill>
                    <p:spPr>
                      <a:xfrm>
                        <a:off x="2467441" y="3923078"/>
                        <a:ext cx="1954212" cy="51117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5CFD1BA7-8700-4881-B5DC-B06098D45259}"/>
              </a:ext>
            </a:extLst>
          </p:cNvPr>
          <p:cNvGraphicFramePr>
            <a:graphicFrameLocks noChangeAspect="1"/>
          </p:cNvGraphicFramePr>
          <p:nvPr>
            <p:extLst>
              <p:ext uri="{D42A27DB-BD31-4B8C-83A1-F6EECF244321}">
                <p14:modId xmlns:p14="http://schemas.microsoft.com/office/powerpoint/2010/main" val="4250662193"/>
              </p:ext>
            </p:extLst>
          </p:nvPr>
        </p:nvGraphicFramePr>
        <p:xfrm>
          <a:off x="4713826" y="3922713"/>
          <a:ext cx="2327275" cy="511175"/>
        </p:xfrm>
        <a:graphic>
          <a:graphicData uri="http://schemas.openxmlformats.org/presentationml/2006/ole">
            <mc:AlternateContent xmlns:mc="http://schemas.openxmlformats.org/markup-compatibility/2006">
              <mc:Choice xmlns:v="urn:schemas-microsoft-com:vml" Requires="v">
                <p:oleObj spid="_x0000_s524329" name="Equation" r:id="rId12" imgW="1104840" imgH="241200" progId="Equation.DSMT4">
                  <p:embed/>
                </p:oleObj>
              </mc:Choice>
              <mc:Fallback>
                <p:oleObj name="Equation" r:id="rId12" imgW="1104840" imgH="241200" progId="Equation.DSMT4">
                  <p:embed/>
                  <p:pic>
                    <p:nvPicPr>
                      <p:cNvPr id="7" name="Object 6">
                        <a:extLst>
                          <a:ext uri="{FF2B5EF4-FFF2-40B4-BE49-F238E27FC236}">
                            <a16:creationId xmlns:a16="http://schemas.microsoft.com/office/drawing/2014/main" id="{C4391DFC-FE30-4F5C-ABEE-25F90D01CA26}"/>
                          </a:ext>
                        </a:extLst>
                      </p:cNvPr>
                      <p:cNvPicPr/>
                      <p:nvPr/>
                    </p:nvPicPr>
                    <p:blipFill>
                      <a:blip r:embed="rId13"/>
                      <a:stretch>
                        <a:fillRect/>
                      </a:stretch>
                    </p:blipFill>
                    <p:spPr>
                      <a:xfrm>
                        <a:off x="4713826" y="3922713"/>
                        <a:ext cx="2327275" cy="5111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F74EF097-3B84-433C-B7E7-4FBC8B9F2B03}"/>
              </a:ext>
            </a:extLst>
          </p:cNvPr>
          <p:cNvGraphicFramePr>
            <a:graphicFrameLocks noChangeAspect="1"/>
          </p:cNvGraphicFramePr>
          <p:nvPr>
            <p:extLst>
              <p:ext uri="{D42A27DB-BD31-4B8C-83A1-F6EECF244321}">
                <p14:modId xmlns:p14="http://schemas.microsoft.com/office/powerpoint/2010/main" val="3816724394"/>
              </p:ext>
            </p:extLst>
          </p:nvPr>
        </p:nvGraphicFramePr>
        <p:xfrm>
          <a:off x="2465096" y="4455299"/>
          <a:ext cx="1954212" cy="511175"/>
        </p:xfrm>
        <a:graphic>
          <a:graphicData uri="http://schemas.openxmlformats.org/presentationml/2006/ole">
            <mc:AlternateContent xmlns:mc="http://schemas.openxmlformats.org/markup-compatibility/2006">
              <mc:Choice xmlns:v="urn:schemas-microsoft-com:vml" Requires="v">
                <p:oleObj spid="_x0000_s524330" name="Equation" r:id="rId14" imgW="927000" imgH="241200" progId="Equation.DSMT4">
                  <p:embed/>
                </p:oleObj>
              </mc:Choice>
              <mc:Fallback>
                <p:oleObj name="Equation" r:id="rId14" imgW="927000" imgH="241200" progId="Equation.DSMT4">
                  <p:embed/>
                  <p:pic>
                    <p:nvPicPr>
                      <p:cNvPr id="8" name="Object 7">
                        <a:extLst>
                          <a:ext uri="{FF2B5EF4-FFF2-40B4-BE49-F238E27FC236}">
                            <a16:creationId xmlns:a16="http://schemas.microsoft.com/office/drawing/2014/main" id="{31B474F1-58F6-48AF-9333-B5FA2286DBD1}"/>
                          </a:ext>
                        </a:extLst>
                      </p:cNvPr>
                      <p:cNvPicPr/>
                      <p:nvPr/>
                    </p:nvPicPr>
                    <p:blipFill>
                      <a:blip r:embed="rId15"/>
                      <a:stretch>
                        <a:fillRect/>
                      </a:stretch>
                    </p:blipFill>
                    <p:spPr>
                      <a:xfrm>
                        <a:off x="2465096" y="4455299"/>
                        <a:ext cx="1954212" cy="51117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F902B2C8-D588-46F7-A13A-678BD06D21CA}"/>
              </a:ext>
            </a:extLst>
          </p:cNvPr>
          <p:cNvGraphicFramePr>
            <a:graphicFrameLocks noChangeAspect="1"/>
          </p:cNvGraphicFramePr>
          <p:nvPr>
            <p:extLst>
              <p:ext uri="{D42A27DB-BD31-4B8C-83A1-F6EECF244321}">
                <p14:modId xmlns:p14="http://schemas.microsoft.com/office/powerpoint/2010/main" val="1774110442"/>
              </p:ext>
            </p:extLst>
          </p:nvPr>
        </p:nvGraphicFramePr>
        <p:xfrm>
          <a:off x="4723351" y="4454525"/>
          <a:ext cx="2300287" cy="511175"/>
        </p:xfrm>
        <a:graphic>
          <a:graphicData uri="http://schemas.openxmlformats.org/presentationml/2006/ole">
            <mc:AlternateContent xmlns:mc="http://schemas.openxmlformats.org/markup-compatibility/2006">
              <mc:Choice xmlns:v="urn:schemas-microsoft-com:vml" Requires="v">
                <p:oleObj spid="_x0000_s524331" name="Equation" r:id="rId16" imgW="1091880" imgH="241200" progId="Equation.DSMT4">
                  <p:embed/>
                </p:oleObj>
              </mc:Choice>
              <mc:Fallback>
                <p:oleObj name="Equation" r:id="rId16" imgW="1091880" imgH="241200" progId="Equation.DSMT4">
                  <p:embed/>
                  <p:pic>
                    <p:nvPicPr>
                      <p:cNvPr id="9" name="Object 8">
                        <a:extLst>
                          <a:ext uri="{FF2B5EF4-FFF2-40B4-BE49-F238E27FC236}">
                            <a16:creationId xmlns:a16="http://schemas.microsoft.com/office/drawing/2014/main" id="{5CFD1BA7-8700-4881-B5DC-B06098D45259}"/>
                          </a:ext>
                        </a:extLst>
                      </p:cNvPr>
                      <p:cNvPicPr/>
                      <p:nvPr/>
                    </p:nvPicPr>
                    <p:blipFill>
                      <a:blip r:embed="rId17"/>
                      <a:stretch>
                        <a:fillRect/>
                      </a:stretch>
                    </p:blipFill>
                    <p:spPr>
                      <a:xfrm>
                        <a:off x="4723351" y="4454525"/>
                        <a:ext cx="2300287" cy="51117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ECD07498-D8B7-4906-A8FE-1DDC07D706D8}"/>
              </a:ext>
            </a:extLst>
          </p:cNvPr>
          <p:cNvGraphicFramePr>
            <a:graphicFrameLocks noChangeAspect="1"/>
          </p:cNvGraphicFramePr>
          <p:nvPr>
            <p:extLst>
              <p:ext uri="{D42A27DB-BD31-4B8C-83A1-F6EECF244321}">
                <p14:modId xmlns:p14="http://schemas.microsoft.com/office/powerpoint/2010/main" val="2537028235"/>
              </p:ext>
            </p:extLst>
          </p:nvPr>
        </p:nvGraphicFramePr>
        <p:xfrm>
          <a:off x="2707397" y="5423120"/>
          <a:ext cx="1606550" cy="565150"/>
        </p:xfrm>
        <a:graphic>
          <a:graphicData uri="http://schemas.openxmlformats.org/presentationml/2006/ole">
            <mc:AlternateContent xmlns:mc="http://schemas.openxmlformats.org/markup-compatibility/2006">
              <mc:Choice xmlns:v="urn:schemas-microsoft-com:vml" Requires="v">
                <p:oleObj spid="_x0000_s524332" name="Equation" r:id="rId18" imgW="761760" imgH="266400" progId="Equation.DSMT4">
                  <p:embed/>
                </p:oleObj>
              </mc:Choice>
              <mc:Fallback>
                <p:oleObj name="Equation" r:id="rId18" imgW="761760" imgH="266400" progId="Equation.DSMT4">
                  <p:embed/>
                  <p:pic>
                    <p:nvPicPr>
                      <p:cNvPr id="6" name="Object 5">
                        <a:extLst>
                          <a:ext uri="{FF2B5EF4-FFF2-40B4-BE49-F238E27FC236}">
                            <a16:creationId xmlns:a16="http://schemas.microsoft.com/office/drawing/2014/main" id="{5F3B8AA2-AF46-4959-B1A0-4452C0A46D5A}"/>
                          </a:ext>
                        </a:extLst>
                      </p:cNvPr>
                      <p:cNvPicPr/>
                      <p:nvPr/>
                    </p:nvPicPr>
                    <p:blipFill>
                      <a:blip r:embed="rId19"/>
                      <a:stretch>
                        <a:fillRect/>
                      </a:stretch>
                    </p:blipFill>
                    <p:spPr>
                      <a:xfrm>
                        <a:off x="2707397" y="5423120"/>
                        <a:ext cx="1606550" cy="565150"/>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BEE5ECA8-C0A0-4FE6-8C09-240A00C56ACB}"/>
              </a:ext>
            </a:extLst>
          </p:cNvPr>
          <p:cNvGraphicFramePr>
            <a:graphicFrameLocks noChangeAspect="1"/>
          </p:cNvGraphicFramePr>
          <p:nvPr>
            <p:extLst>
              <p:ext uri="{D42A27DB-BD31-4B8C-83A1-F6EECF244321}">
                <p14:modId xmlns:p14="http://schemas.microsoft.com/office/powerpoint/2010/main" val="2021564603"/>
              </p:ext>
            </p:extLst>
          </p:nvPr>
        </p:nvGraphicFramePr>
        <p:xfrm>
          <a:off x="5089185" y="5423120"/>
          <a:ext cx="1712913" cy="565150"/>
        </p:xfrm>
        <a:graphic>
          <a:graphicData uri="http://schemas.openxmlformats.org/presentationml/2006/ole">
            <mc:AlternateContent xmlns:mc="http://schemas.openxmlformats.org/markup-compatibility/2006">
              <mc:Choice xmlns:v="urn:schemas-microsoft-com:vml" Requires="v">
                <p:oleObj spid="_x0000_s524333" name="Equation" r:id="rId20" imgW="812520" imgH="266400" progId="Equation.DSMT4">
                  <p:embed/>
                </p:oleObj>
              </mc:Choice>
              <mc:Fallback>
                <p:oleObj name="Equation" r:id="rId20" imgW="812520" imgH="266400" progId="Equation.DSMT4">
                  <p:embed/>
                  <p:pic>
                    <p:nvPicPr>
                      <p:cNvPr id="7" name="Object 6">
                        <a:extLst>
                          <a:ext uri="{FF2B5EF4-FFF2-40B4-BE49-F238E27FC236}">
                            <a16:creationId xmlns:a16="http://schemas.microsoft.com/office/drawing/2014/main" id="{C4391DFC-FE30-4F5C-ABEE-25F90D01CA26}"/>
                          </a:ext>
                        </a:extLst>
                      </p:cNvPr>
                      <p:cNvPicPr/>
                      <p:nvPr/>
                    </p:nvPicPr>
                    <p:blipFill>
                      <a:blip r:embed="rId21"/>
                      <a:stretch>
                        <a:fillRect/>
                      </a:stretch>
                    </p:blipFill>
                    <p:spPr>
                      <a:xfrm>
                        <a:off x="5089185" y="5423120"/>
                        <a:ext cx="1712913" cy="565150"/>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3497E0EF-EC6F-465D-8594-A0B69DABF40B}"/>
              </a:ext>
            </a:extLst>
          </p:cNvPr>
          <p:cNvGraphicFramePr>
            <a:graphicFrameLocks noChangeAspect="1"/>
          </p:cNvGraphicFramePr>
          <p:nvPr>
            <p:extLst>
              <p:ext uri="{D42A27DB-BD31-4B8C-83A1-F6EECF244321}">
                <p14:modId xmlns:p14="http://schemas.microsoft.com/office/powerpoint/2010/main" val="2404554708"/>
              </p:ext>
            </p:extLst>
          </p:nvPr>
        </p:nvGraphicFramePr>
        <p:xfrm>
          <a:off x="2729308" y="4903246"/>
          <a:ext cx="1446213" cy="511175"/>
        </p:xfrm>
        <a:graphic>
          <a:graphicData uri="http://schemas.openxmlformats.org/presentationml/2006/ole">
            <mc:AlternateContent xmlns:mc="http://schemas.openxmlformats.org/markup-compatibility/2006">
              <mc:Choice xmlns:v="urn:schemas-microsoft-com:vml" Requires="v">
                <p:oleObj spid="_x0000_s524334" name="Equation" r:id="rId22" imgW="685800" imgH="241200" progId="Equation.DSMT4">
                  <p:embed/>
                </p:oleObj>
              </mc:Choice>
              <mc:Fallback>
                <p:oleObj name="Equation" r:id="rId22" imgW="685800" imgH="241200" progId="Equation.DSMT4">
                  <p:embed/>
                  <p:pic>
                    <p:nvPicPr>
                      <p:cNvPr id="14" name="Object 13">
                        <a:extLst>
                          <a:ext uri="{FF2B5EF4-FFF2-40B4-BE49-F238E27FC236}">
                            <a16:creationId xmlns:a16="http://schemas.microsoft.com/office/drawing/2014/main" id="{ECD07498-D8B7-4906-A8FE-1DDC07D706D8}"/>
                          </a:ext>
                        </a:extLst>
                      </p:cNvPr>
                      <p:cNvPicPr/>
                      <p:nvPr/>
                    </p:nvPicPr>
                    <p:blipFill>
                      <a:blip r:embed="rId23"/>
                      <a:stretch>
                        <a:fillRect/>
                      </a:stretch>
                    </p:blipFill>
                    <p:spPr>
                      <a:xfrm>
                        <a:off x="2729308" y="4903246"/>
                        <a:ext cx="1446213" cy="511175"/>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E432B1D4-A12B-4515-B706-64A6041EBEE5}"/>
              </a:ext>
            </a:extLst>
          </p:cNvPr>
          <p:cNvGraphicFramePr>
            <a:graphicFrameLocks noChangeAspect="1"/>
          </p:cNvGraphicFramePr>
          <p:nvPr>
            <p:extLst>
              <p:ext uri="{D42A27DB-BD31-4B8C-83A1-F6EECF244321}">
                <p14:modId xmlns:p14="http://schemas.microsoft.com/office/powerpoint/2010/main" val="74583223"/>
              </p:ext>
            </p:extLst>
          </p:nvPr>
        </p:nvGraphicFramePr>
        <p:xfrm>
          <a:off x="5151976" y="4903788"/>
          <a:ext cx="1525587" cy="511175"/>
        </p:xfrm>
        <a:graphic>
          <a:graphicData uri="http://schemas.openxmlformats.org/presentationml/2006/ole">
            <mc:AlternateContent xmlns:mc="http://schemas.openxmlformats.org/markup-compatibility/2006">
              <mc:Choice xmlns:v="urn:schemas-microsoft-com:vml" Requires="v">
                <p:oleObj spid="_x0000_s524335" name="Equation" r:id="rId24" imgW="723600" imgH="241200" progId="Equation.DSMT4">
                  <p:embed/>
                </p:oleObj>
              </mc:Choice>
              <mc:Fallback>
                <p:oleObj name="Equation" r:id="rId24" imgW="723600" imgH="241200" progId="Equation.DSMT4">
                  <p:embed/>
                  <p:pic>
                    <p:nvPicPr>
                      <p:cNvPr id="15" name="Object 14">
                        <a:extLst>
                          <a:ext uri="{FF2B5EF4-FFF2-40B4-BE49-F238E27FC236}">
                            <a16:creationId xmlns:a16="http://schemas.microsoft.com/office/drawing/2014/main" id="{BEE5ECA8-C0A0-4FE6-8C09-240A00C56ACB}"/>
                          </a:ext>
                        </a:extLst>
                      </p:cNvPr>
                      <p:cNvPicPr/>
                      <p:nvPr/>
                    </p:nvPicPr>
                    <p:blipFill>
                      <a:blip r:embed="rId25"/>
                      <a:stretch>
                        <a:fillRect/>
                      </a:stretch>
                    </p:blipFill>
                    <p:spPr>
                      <a:xfrm>
                        <a:off x="5151976" y="4903788"/>
                        <a:ext cx="1525587" cy="51117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A9C53617-7821-457F-9F36-B188C1E70E36}"/>
              </a:ext>
            </a:extLst>
          </p:cNvPr>
          <p:cNvGraphicFramePr>
            <a:graphicFrameLocks noChangeAspect="1"/>
          </p:cNvGraphicFramePr>
          <p:nvPr>
            <p:extLst>
              <p:ext uri="{D42A27DB-BD31-4B8C-83A1-F6EECF244321}">
                <p14:modId xmlns:p14="http://schemas.microsoft.com/office/powerpoint/2010/main" val="1569292148"/>
              </p:ext>
            </p:extLst>
          </p:nvPr>
        </p:nvGraphicFramePr>
        <p:xfrm>
          <a:off x="2782475" y="5995660"/>
          <a:ext cx="1473200" cy="565150"/>
        </p:xfrm>
        <a:graphic>
          <a:graphicData uri="http://schemas.openxmlformats.org/presentationml/2006/ole">
            <mc:AlternateContent xmlns:mc="http://schemas.openxmlformats.org/markup-compatibility/2006">
              <mc:Choice xmlns:v="urn:schemas-microsoft-com:vml" Requires="v">
                <p:oleObj spid="_x0000_s524336" name="Equation" r:id="rId26" imgW="698400" imgH="266400" progId="Equation.DSMT4">
                  <p:embed/>
                </p:oleObj>
              </mc:Choice>
              <mc:Fallback>
                <p:oleObj name="Equation" r:id="rId26" imgW="698400" imgH="266400" progId="Equation.DSMT4">
                  <p:embed/>
                  <p:pic>
                    <p:nvPicPr>
                      <p:cNvPr id="14" name="Object 13">
                        <a:extLst>
                          <a:ext uri="{FF2B5EF4-FFF2-40B4-BE49-F238E27FC236}">
                            <a16:creationId xmlns:a16="http://schemas.microsoft.com/office/drawing/2014/main" id="{ECD07498-D8B7-4906-A8FE-1DDC07D706D8}"/>
                          </a:ext>
                        </a:extLst>
                      </p:cNvPr>
                      <p:cNvPicPr/>
                      <p:nvPr/>
                    </p:nvPicPr>
                    <p:blipFill>
                      <a:blip r:embed="rId27"/>
                      <a:stretch>
                        <a:fillRect/>
                      </a:stretch>
                    </p:blipFill>
                    <p:spPr>
                      <a:xfrm>
                        <a:off x="2782475" y="5995660"/>
                        <a:ext cx="1473200" cy="565150"/>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D4F54FB0-F8A9-40EF-B4C1-3863E21A7272}"/>
              </a:ext>
            </a:extLst>
          </p:cNvPr>
          <p:cNvGraphicFramePr>
            <a:graphicFrameLocks noChangeAspect="1"/>
          </p:cNvGraphicFramePr>
          <p:nvPr>
            <p:extLst>
              <p:ext uri="{D42A27DB-BD31-4B8C-83A1-F6EECF244321}">
                <p14:modId xmlns:p14="http://schemas.microsoft.com/office/powerpoint/2010/main" val="2971912280"/>
              </p:ext>
            </p:extLst>
          </p:nvPr>
        </p:nvGraphicFramePr>
        <p:xfrm>
          <a:off x="5176305" y="5995660"/>
          <a:ext cx="1552575" cy="565150"/>
        </p:xfrm>
        <a:graphic>
          <a:graphicData uri="http://schemas.openxmlformats.org/presentationml/2006/ole">
            <mc:AlternateContent xmlns:mc="http://schemas.openxmlformats.org/markup-compatibility/2006">
              <mc:Choice xmlns:v="urn:schemas-microsoft-com:vml" Requires="v">
                <p:oleObj spid="_x0000_s524337" name="Equation" r:id="rId28" imgW="736560" imgH="266400" progId="Equation.DSMT4">
                  <p:embed/>
                </p:oleObj>
              </mc:Choice>
              <mc:Fallback>
                <p:oleObj name="Equation" r:id="rId28" imgW="736560" imgH="266400" progId="Equation.DSMT4">
                  <p:embed/>
                  <p:pic>
                    <p:nvPicPr>
                      <p:cNvPr id="15" name="Object 14">
                        <a:extLst>
                          <a:ext uri="{FF2B5EF4-FFF2-40B4-BE49-F238E27FC236}">
                            <a16:creationId xmlns:a16="http://schemas.microsoft.com/office/drawing/2014/main" id="{BEE5ECA8-C0A0-4FE6-8C09-240A00C56ACB}"/>
                          </a:ext>
                        </a:extLst>
                      </p:cNvPr>
                      <p:cNvPicPr/>
                      <p:nvPr/>
                    </p:nvPicPr>
                    <p:blipFill>
                      <a:blip r:embed="rId29"/>
                      <a:stretch>
                        <a:fillRect/>
                      </a:stretch>
                    </p:blipFill>
                    <p:spPr>
                      <a:xfrm>
                        <a:off x="5176305" y="5995660"/>
                        <a:ext cx="1552575" cy="565150"/>
                      </a:xfrm>
                      <a:prstGeom prst="rect">
                        <a:avLst/>
                      </a:prstGeom>
                    </p:spPr>
                  </p:pic>
                </p:oleObj>
              </mc:Fallback>
            </mc:AlternateContent>
          </a:graphicData>
        </a:graphic>
      </p:graphicFrame>
      <p:pic>
        <p:nvPicPr>
          <p:cNvPr id="26" name="Audio 25">
            <a:hlinkClick r:id="" action="ppaction://media"/>
            <a:extLst>
              <a:ext uri="{FF2B5EF4-FFF2-40B4-BE49-F238E27FC236}">
                <a16:creationId xmlns:a16="http://schemas.microsoft.com/office/drawing/2014/main" id="{A6A38FCD-394D-4C9B-995B-63590E085684}"/>
              </a:ext>
            </a:extLst>
          </p:cNvPr>
          <p:cNvPicPr>
            <a:picLocks noChangeAspect="1"/>
          </p:cNvPicPr>
          <p:nvPr>
            <a:audioFile r:link="rId4"/>
            <p:extLst>
              <p:ext uri="{DAA4B4D4-6D71-4841-9C94-3DE7FCFB9230}">
                <p14:media xmlns:p14="http://schemas.microsoft.com/office/powerpoint/2010/main" r:embed="rId3"/>
              </p:ext>
            </p:extLst>
          </p:nvPr>
        </p:nvPicPr>
        <p:blipFill>
          <a:blip r:embed="rId3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94311325"/>
      </p:ext>
    </p:extLst>
  </p:cSld>
  <p:clrMapOvr>
    <a:masterClrMapping/>
  </p:clrMapOvr>
  <mc:AlternateContent xmlns:mc="http://schemas.openxmlformats.org/markup-compatibility/2006">
    <mc:Choice xmlns:p14="http://schemas.microsoft.com/office/powerpoint/2010/main" Requires="p14">
      <p:transition spd="slow" p14:dur="2000" advTm="224732"/>
    </mc:Choice>
    <mc:Fallback>
      <p:transition spd="slow" advTm="2247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3" fill="hold" display="0">
                  <p:stCondLst>
                    <p:cond delay="indefinite"/>
                  </p:stCondLst>
                  <p:endCondLst>
                    <p:cond evt="onStopAudio" delay="0">
                      <p:tgtEl>
                        <p:sldTgt/>
                      </p:tgtEl>
                    </p:cond>
                  </p:endCondLst>
                </p:cTn>
                <p:tgtEl>
                  <p:spTgt spid="2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a number of properties of the adjoint</a:t>
            </a:r>
          </a:p>
          <a:p>
            <a:pPr lvl="1"/>
            <a:r>
              <a:rPr lang="en-US" dirty="0"/>
              <a:t>Are aware that these parallel the properties of the complex conjugate</a:t>
            </a:r>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7" name="Audio 6">
            <a:hlinkClick r:id="" action="ppaction://media"/>
            <a:extLst>
              <a:ext uri="{FF2B5EF4-FFF2-40B4-BE49-F238E27FC236}">
                <a16:creationId xmlns:a16="http://schemas.microsoft.com/office/drawing/2014/main" id="{DFF07074-53AD-43EC-A357-04CB35C939B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73763"/>
    </mc:Choice>
    <mc:Fallback>
      <p:transition spd="slow" advTm="73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https://en.wikipedia.org/wiki/Hermitian_adjoint</a:t>
            </a:r>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Properties of the adjoint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Properties of the adjoint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0.4"/>
</p:tagLst>
</file>

<file path=ppt/tags/tag2.xml><?xml version="1.0" encoding="utf-8"?>
<p:tagLst xmlns:a="http://schemas.openxmlformats.org/drawingml/2006/main" xmlns:r="http://schemas.openxmlformats.org/officeDocument/2006/relationships" xmlns:p="http://schemas.openxmlformats.org/presentationml/2006/main">
  <p:tag name="TIMING" val="|9.2|21.9|30.1|9.4|19.1"/>
</p:tagLst>
</file>

<file path=ppt/tags/tag3.xml><?xml version="1.0" encoding="utf-8"?>
<p:tagLst xmlns:a="http://schemas.openxmlformats.org/drawingml/2006/main" xmlns:r="http://schemas.openxmlformats.org/officeDocument/2006/relationships" xmlns:p="http://schemas.openxmlformats.org/presentationml/2006/main">
  <p:tag name="TIMING" val="|18.5|22.1|16|21.7|5.5|4"/>
</p:tagLst>
</file>

<file path=ppt/tags/tag4.xml><?xml version="1.0" encoding="utf-8"?>
<p:tagLst xmlns:a="http://schemas.openxmlformats.org/drawingml/2006/main" xmlns:r="http://schemas.openxmlformats.org/officeDocument/2006/relationships" xmlns:p="http://schemas.openxmlformats.org/presentationml/2006/main">
  <p:tag name="TIMING" val="|5.3"/>
</p:tagLst>
</file>

<file path=ppt/tags/tag5.xml><?xml version="1.0" encoding="utf-8"?>
<p:tagLst xmlns:a="http://schemas.openxmlformats.org/drawingml/2006/main" xmlns:r="http://schemas.openxmlformats.org/officeDocument/2006/relationships" xmlns:p="http://schemas.openxmlformats.org/presentationml/2006/main">
  <p:tag name="TIMING" val="|36.9|27.7|20.4|25.1|8.9|7.4"/>
</p:tagLst>
</file>

<file path=ppt/tags/tag6.xml><?xml version="1.0" encoding="utf-8"?>
<p:tagLst xmlns:a="http://schemas.openxmlformats.org/drawingml/2006/main" xmlns:r="http://schemas.openxmlformats.org/officeDocument/2006/relationships" xmlns:p="http://schemas.openxmlformats.org/presentationml/2006/main">
  <p:tag name="TIMING" val="|20.3|21.9"/>
</p:tagLst>
</file>

<file path=ppt/tags/tag7.xml><?xml version="1.0" encoding="utf-8"?>
<p:tagLst xmlns:a="http://schemas.openxmlformats.org/drawingml/2006/main" xmlns:r="http://schemas.openxmlformats.org/officeDocument/2006/relationships" xmlns:p="http://schemas.openxmlformats.org/presentationml/2006/main">
  <p:tag name="TIMING" val="|27.9|11.9|8.3|3.7|32.6"/>
</p:tagLst>
</file>

<file path=ppt/tags/tag8.xml><?xml version="1.0" encoding="utf-8"?>
<p:tagLst xmlns:a="http://schemas.openxmlformats.org/drawingml/2006/main" xmlns:r="http://schemas.openxmlformats.org/officeDocument/2006/relationships" xmlns:p="http://schemas.openxmlformats.org/presentationml/2006/main">
  <p:tag name="TIMING" val="|12.3|19.7|8.2|12.5"/>
</p:tagLst>
</file>

<file path=ppt/tags/tag9.xml><?xml version="1.0" encoding="utf-8"?>
<p:tagLst xmlns:a="http://schemas.openxmlformats.org/drawingml/2006/main" xmlns:r="http://schemas.openxmlformats.org/officeDocument/2006/relationships" xmlns:p="http://schemas.openxmlformats.org/presentationml/2006/main">
  <p:tag name="TIMING" val="|19|16.8|23.5|28.8"/>
</p:tagLst>
</file>

<file path=ppt/tags/tag10.xml><?xml version="1.0" encoding="utf-8"?>
<p:tagLst xmlns:a="http://schemas.openxmlformats.org/drawingml/2006/main" xmlns:r="http://schemas.openxmlformats.org/officeDocument/2006/relationships" xmlns:p="http://schemas.openxmlformats.org/presentationml/2006/main">
  <p:tag name="TIMING" val="|8.6|24.3|8.5|13.3|18.4|18.1|42.6|37.3"/>
</p:tagLst>
</file>

<file path=ppt/tags/tag11.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49921</TotalTime>
  <Words>785</Words>
  <Application>Microsoft Office PowerPoint</Application>
  <PresentationFormat>On-screen Show (4:3)</PresentationFormat>
  <Paragraphs>149</Paragraphs>
  <Slides>17</Slides>
  <Notes>0</Notes>
  <HiddenSlides>0</HiddenSlides>
  <MMClips>17</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8" baseType="lpstr">
      <vt:lpstr>Arial</vt:lpstr>
      <vt:lpstr>Bookman Old Style</vt:lpstr>
      <vt:lpstr>Calibri</vt:lpstr>
      <vt:lpstr>Cambria</vt:lpstr>
      <vt:lpstr>Consolas</vt:lpstr>
      <vt:lpstr>Constantia</vt:lpstr>
      <vt:lpstr>Edwardian Script ITC</vt:lpstr>
      <vt:lpstr>Georgia</vt:lpstr>
      <vt:lpstr>Times New Roman</vt:lpstr>
      <vt:lpstr>Office Theme</vt:lpstr>
      <vt:lpstr>MathType 7.0 Equation</vt:lpstr>
      <vt:lpstr>11.1 The properties of the adjoint</vt:lpstr>
      <vt:lpstr>Introduction</vt:lpstr>
      <vt:lpstr>Equality of linear maps</vt:lpstr>
      <vt:lpstr>The adjoint of the adjoint</vt:lpstr>
      <vt:lpstr>The adjoint of a linear combination</vt:lpstr>
      <vt:lpstr>The adjoint is a linear for real linear maps</vt:lpstr>
      <vt:lpstr>The adjoint of a composition</vt:lpstr>
      <vt:lpstr>The adjoint of a composition</vt:lpstr>
      <vt:lpstr>The adjoint of the zero map</vt:lpstr>
      <vt:lpstr>The adjoint of the identity operator</vt:lpstr>
      <vt:lpstr>The inverse of the adjoint</vt:lpstr>
      <vt:lpstr>Properties of the adjoint</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1124</cp:revision>
  <dcterms:created xsi:type="dcterms:W3CDTF">2020-04-30T19:27:29Z</dcterms:created>
  <dcterms:modified xsi:type="dcterms:W3CDTF">2020-11-24T17:15:09Z</dcterms:modified>
</cp:coreProperties>
</file>